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jpg" ContentType="image/jpe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85" r:id="rId1"/>
  </p:sldMasterIdLst>
  <p:notesMasterIdLst>
    <p:notesMasterId r:id="rId31"/>
  </p:notesMasterIdLst>
  <p:sldIdLst>
    <p:sldId id="256" r:id="rId2"/>
    <p:sldId id="257" r:id="rId3"/>
    <p:sldId id="269" r:id="rId4"/>
    <p:sldId id="258" r:id="rId5"/>
    <p:sldId id="259" r:id="rId6"/>
    <p:sldId id="264" r:id="rId7"/>
    <p:sldId id="284" r:id="rId8"/>
    <p:sldId id="260" r:id="rId9"/>
    <p:sldId id="261" r:id="rId10"/>
    <p:sldId id="262" r:id="rId11"/>
    <p:sldId id="265" r:id="rId12"/>
    <p:sldId id="266" r:id="rId13"/>
    <p:sldId id="263" r:id="rId14"/>
    <p:sldId id="267" r:id="rId15"/>
    <p:sldId id="268" r:id="rId16"/>
    <p:sldId id="283" r:id="rId17"/>
    <p:sldId id="281" r:id="rId18"/>
    <p:sldId id="282" r:id="rId19"/>
    <p:sldId id="270" r:id="rId20"/>
    <p:sldId id="271" r:id="rId21"/>
    <p:sldId id="272" r:id="rId22"/>
    <p:sldId id="273" r:id="rId23"/>
    <p:sldId id="274" r:id="rId24"/>
    <p:sldId id="275" r:id="rId25"/>
    <p:sldId id="276" r:id="rId26"/>
    <p:sldId id="277" r:id="rId27"/>
    <p:sldId id="278" r:id="rId28"/>
    <p:sldId id="279" r:id="rId29"/>
    <p:sldId id="280" r:id="rId30"/>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p:scale>
          <a:sx n="100" d="100"/>
          <a:sy n="100" d="100"/>
        </p:scale>
        <p:origin x="-960" y="1248"/>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notesMaster" Target="notesMasters/notesMaster1.xml"/><Relationship Id="rId32" Type="http://schemas.openxmlformats.org/officeDocument/2006/relationships/printerSettings" Target="printerSettings/printerSettings1.bin"/><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presProps" Target="presProps.xml"/><Relationship Id="rId34" Type="http://schemas.openxmlformats.org/officeDocument/2006/relationships/viewProps" Target="viewProps.xml"/><Relationship Id="rId35" Type="http://schemas.openxmlformats.org/officeDocument/2006/relationships/theme" Target="theme/theme1.xml"/><Relationship Id="rId36"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813C3E7-48B1-A648-8CBE-0A2AD1832EB5}" type="datetimeFigureOut">
              <a:rPr lang="en-US" smtClean="0"/>
              <a:t>8/8/13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EA239F3-DC56-7645-8AE5-377AD6175727}" type="slidenum">
              <a:rPr lang="en-US" smtClean="0"/>
              <a:t>‹#›</a:t>
            </a:fld>
            <a:endParaRPr lang="en-US"/>
          </a:p>
        </p:txBody>
      </p:sp>
    </p:spTree>
    <p:extLst>
      <p:ext uri="{BB962C8B-B14F-4D97-AF65-F5344CB8AC3E}">
        <p14:creationId xmlns:p14="http://schemas.microsoft.com/office/powerpoint/2010/main" val="2384603650"/>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7" name="Picture 6" descr="horizon.png"/>
          <p:cNvPicPr>
            <a:picLocks noChangeAspect="1"/>
          </p:cNvPicPr>
          <p:nvPr/>
        </p:nvPicPr>
        <p:blipFill>
          <a:blip r:embed="rId2" cstate="print"/>
          <a:srcRect t="33333"/>
          <a:stretch>
            <a:fillRect/>
          </a:stretch>
        </p:blipFill>
        <p:spPr>
          <a:xfrm>
            <a:off x="0" y="0"/>
            <a:ext cx="9144000" cy="4572000"/>
          </a:xfrm>
          <a:prstGeom prst="rect">
            <a:avLst/>
          </a:prstGeom>
        </p:spPr>
      </p:pic>
      <p:sp>
        <p:nvSpPr>
          <p:cNvPr id="4" name="Date Placeholder 3"/>
          <p:cNvSpPr>
            <a:spLocks noGrp="1"/>
          </p:cNvSpPr>
          <p:nvPr>
            <p:ph type="dt" sz="half" idx="10"/>
          </p:nvPr>
        </p:nvSpPr>
        <p:spPr/>
        <p:txBody>
          <a:bodyPr/>
          <a:lstStyle/>
          <a:p>
            <a:fld id="{E21CCDDE-A547-8D46-BBC3-F962EF8BD672}" type="datetimeFigureOut">
              <a:rPr lang="en-US" smtClean="0"/>
              <a:t>8/8/13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8237106-F2ED-405E-BC33-CC3CF426205F}" type="slidenum">
              <a:rPr lang="en-US" smtClean="0"/>
              <a:pPr/>
              <a:t>‹#›</a:t>
            </a:fld>
            <a:endParaRPr lang="en-US"/>
          </a:p>
        </p:txBody>
      </p:sp>
      <p:sp>
        <p:nvSpPr>
          <p:cNvPr id="3" name="Subtitle 2"/>
          <p:cNvSpPr>
            <a:spLocks noGrp="1"/>
          </p:cNvSpPr>
          <p:nvPr>
            <p:ph type="subTitle" idx="1"/>
          </p:nvPr>
        </p:nvSpPr>
        <p:spPr>
          <a:xfrm>
            <a:off x="1219200" y="3886200"/>
            <a:ext cx="6400800" cy="1752600"/>
          </a:xfrm>
        </p:spPr>
        <p:txBody>
          <a:bodyPr>
            <a:normAutofit/>
          </a:bodyPr>
          <a:lstStyle>
            <a:lvl1pPr marL="0" indent="0" algn="ctr">
              <a:buNone/>
              <a:defRPr sz="1700" baseline="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2" name="Title 1"/>
          <p:cNvSpPr>
            <a:spLocks noGrp="1"/>
          </p:cNvSpPr>
          <p:nvPr>
            <p:ph type="ctrTitle"/>
          </p:nvPr>
        </p:nvSpPr>
        <p:spPr>
          <a:xfrm>
            <a:off x="685800" y="2007888"/>
            <a:ext cx="7772400" cy="1470025"/>
          </a:xfrm>
        </p:spPr>
        <p:txBody>
          <a:bodyPr/>
          <a:lstStyle>
            <a:lvl1pPr algn="ctr">
              <a:defRPr sz="3200"/>
            </a:lvl1pPr>
          </a:lstStyle>
          <a:p>
            <a:r>
              <a:rPr lang="en-US" smtClean="0"/>
              <a:t>Click to edit Master title style</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21CCDDE-A547-8D46-BBC3-F962EF8BD672}" type="datetimeFigureOut">
              <a:rPr lang="en-US" smtClean="0"/>
              <a:t>8/8/13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5DD23F9-CD17-C743-9C61-180EA9C6F9E7}"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21CCDDE-A547-8D46-BBC3-F962EF8BD672}" type="datetimeFigureOut">
              <a:rPr lang="en-US" smtClean="0"/>
              <a:t>8/8/13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5DD23F9-CD17-C743-9C61-180EA9C6F9E7}"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7924800" cy="1143000"/>
          </a:xfrm>
        </p:spPr>
        <p:txBody>
          <a:bodyPr/>
          <a:lstStyle/>
          <a:p>
            <a:r>
              <a:rPr lang="en-US" smtClean="0"/>
              <a:t>Click to edit Master title style</a:t>
            </a:r>
            <a:endParaRPr lang="en-US" dirty="0"/>
          </a:p>
        </p:txBody>
      </p:sp>
      <p:sp>
        <p:nvSpPr>
          <p:cNvPr id="4" name="Date Placeholder 3"/>
          <p:cNvSpPr>
            <a:spLocks noGrp="1"/>
          </p:cNvSpPr>
          <p:nvPr>
            <p:ph type="dt" sz="half" idx="10"/>
          </p:nvPr>
        </p:nvSpPr>
        <p:spPr/>
        <p:txBody>
          <a:bodyPr/>
          <a:lstStyle/>
          <a:p>
            <a:fld id="{E21CCDDE-A547-8D46-BBC3-F962EF8BD672}" type="datetimeFigureOut">
              <a:rPr lang="en-US" smtClean="0"/>
              <a:t>8/8/13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5DD23F9-CD17-C743-9C61-180EA9C6F9E7}" type="slidenum">
              <a:rPr lang="en-US" smtClean="0"/>
              <a:t>‹#›</a:t>
            </a:fld>
            <a:endParaRPr lang="en-US"/>
          </a:p>
        </p:txBody>
      </p:sp>
      <p:sp>
        <p:nvSpPr>
          <p:cNvPr id="8" name="Content Placeholder 7"/>
          <p:cNvSpPr>
            <a:spLocks noGrp="1"/>
          </p:cNvSpPr>
          <p:nvPr>
            <p:ph sz="quarter" idx="13"/>
          </p:nvPr>
        </p:nvSpPr>
        <p:spPr>
          <a:xfrm>
            <a:off x="609600" y="1600200"/>
            <a:ext cx="79248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09600" y="4962525"/>
            <a:ext cx="7885113" cy="1362075"/>
          </a:xfrm>
        </p:spPr>
        <p:txBody>
          <a:bodyPr anchor="t"/>
          <a:lstStyle>
            <a:lvl1pPr algn="l">
              <a:defRPr sz="3200" b="0" i="0" cap="all" baseline="0"/>
            </a:lvl1pPr>
          </a:lstStyle>
          <a:p>
            <a:r>
              <a:rPr lang="en-US" smtClean="0"/>
              <a:t>Click to edit Master title style</a:t>
            </a:r>
            <a:endParaRPr lang="en-US" dirty="0"/>
          </a:p>
        </p:txBody>
      </p:sp>
      <p:sp>
        <p:nvSpPr>
          <p:cNvPr id="3" name="Text Placeholder 2"/>
          <p:cNvSpPr>
            <a:spLocks noGrp="1"/>
          </p:cNvSpPr>
          <p:nvPr>
            <p:ph type="body" idx="1"/>
          </p:nvPr>
        </p:nvSpPr>
        <p:spPr>
          <a:xfrm>
            <a:off x="609600" y="3462338"/>
            <a:ext cx="7885113" cy="1500187"/>
          </a:xfrm>
        </p:spPr>
        <p:txBody>
          <a:bodyPr anchor="b">
            <a:normAutofit/>
          </a:bodyPr>
          <a:lstStyle>
            <a:lvl1pPr marL="0" indent="0">
              <a:buNone/>
              <a:defRPr sz="1700" baseline="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21CCDDE-A547-8D46-BBC3-F962EF8BD672}" type="datetimeFigureOut">
              <a:rPr lang="en-US" smtClean="0"/>
              <a:t>8/8/13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5DD23F9-CD17-C743-9C61-180EA9C6F9E7}"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11" name="Content Placeholder 10"/>
          <p:cNvSpPr>
            <a:spLocks noGrp="1"/>
          </p:cNvSpPr>
          <p:nvPr>
            <p:ph sz="quarter" idx="13"/>
          </p:nvPr>
        </p:nvSpPr>
        <p:spPr>
          <a:xfrm>
            <a:off x="609600" y="1600200"/>
            <a:ext cx="3733800" cy="4114800"/>
          </a:xfrm>
        </p:spPr>
        <p:txBody>
          <a:bodyPr/>
          <a:lstStyle>
            <a:lvl5pPr>
              <a:defRPr/>
            </a:lvl5pPr>
            <a:lvl6pPr>
              <a:buClr>
                <a:schemeClr val="tx2"/>
              </a:buClr>
              <a:buFont typeface="Arial" pitchFamily="34" charset="0"/>
              <a:buChar char="•"/>
              <a:defRPr/>
            </a:lvl6pPr>
            <a:lvl7pPr>
              <a:buClr>
                <a:schemeClr val="tx2"/>
              </a:buClr>
              <a:buFont typeface="Arial" pitchFamily="34" charset="0"/>
              <a:buChar char="•"/>
              <a:defRPr/>
            </a:lvl7pPr>
            <a:lvl8pPr>
              <a:buClr>
                <a:schemeClr val="tx2"/>
              </a:buClr>
              <a:buFont typeface="Arial" pitchFamily="34" charset="0"/>
              <a:buChar char="•"/>
              <a:defRPr/>
            </a:lvl8pPr>
            <a:lvl9pPr>
              <a:buClr>
                <a:schemeClr val="tx2"/>
              </a:buClr>
              <a:buFont typeface="Arial" pitchFamily="34" charset="0"/>
              <a:buChar char="•"/>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13" name="Content Placeholder 12"/>
          <p:cNvSpPr>
            <a:spLocks noGrp="1"/>
          </p:cNvSpPr>
          <p:nvPr>
            <p:ph sz="quarter" idx="14"/>
          </p:nvPr>
        </p:nvSpPr>
        <p:spPr>
          <a:xfrm>
            <a:off x="4800600" y="1600200"/>
            <a:ext cx="3733800" cy="4114800"/>
          </a:xfrm>
        </p:spPr>
        <p:txBody>
          <a:bodyPr/>
          <a:lstStyle>
            <a:lvl6pPr>
              <a:buClr>
                <a:schemeClr val="tx2"/>
              </a:buClr>
              <a:defRPr/>
            </a:lvl6pPr>
            <a:lvl7pPr>
              <a:buClr>
                <a:schemeClr val="tx2"/>
              </a:buClr>
              <a:defRPr/>
            </a:lvl7pPr>
            <a:lvl8pPr>
              <a:buClr>
                <a:schemeClr val="tx2"/>
              </a:buClr>
              <a:defRPr/>
            </a:lvl8pPr>
            <a:lvl9pPr>
              <a:buClr>
                <a:schemeClr val="tx2"/>
              </a:buClr>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2" name="Title 1"/>
          <p:cNvSpPr>
            <a:spLocks noGrp="1"/>
          </p:cNvSpPr>
          <p:nvPr>
            <p:ph type="title"/>
          </p:nvPr>
        </p:nvSpPr>
        <p:spPr>
          <a:xfrm>
            <a:off x="609600" y="274638"/>
            <a:ext cx="7924800" cy="1143000"/>
          </a:xfrm>
        </p:spPr>
        <p:txBody>
          <a:bodyPr/>
          <a:lstStyle/>
          <a:p>
            <a:r>
              <a:rPr lang="en-US" smtClean="0"/>
              <a:t>Click to edit Master title style</a:t>
            </a:r>
            <a:endParaRPr lang="en-US" dirty="0"/>
          </a:p>
        </p:txBody>
      </p:sp>
      <p:sp>
        <p:nvSpPr>
          <p:cNvPr id="5" name="Date Placeholder 4"/>
          <p:cNvSpPr>
            <a:spLocks noGrp="1"/>
          </p:cNvSpPr>
          <p:nvPr>
            <p:ph type="dt" sz="half" idx="10"/>
          </p:nvPr>
        </p:nvSpPr>
        <p:spPr/>
        <p:txBody>
          <a:bodyPr/>
          <a:lstStyle/>
          <a:p>
            <a:fld id="{E21CCDDE-A547-8D46-BBC3-F962EF8BD672}" type="datetimeFigureOut">
              <a:rPr lang="en-US" smtClean="0"/>
              <a:t>8/8/13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5DD23F9-CD17-C743-9C61-180EA9C6F9E7}"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3" name="Content Placeholder 12"/>
          <p:cNvSpPr>
            <a:spLocks noGrp="1"/>
          </p:cNvSpPr>
          <p:nvPr>
            <p:ph sz="quarter" idx="14"/>
          </p:nvPr>
        </p:nvSpPr>
        <p:spPr>
          <a:xfrm>
            <a:off x="4800600" y="2209800"/>
            <a:ext cx="3733800" cy="3505200"/>
          </a:xfrm>
        </p:spPr>
        <p:txBody>
          <a:bodyPr/>
          <a:lstStyle>
            <a:lvl6pPr>
              <a:buClr>
                <a:schemeClr val="tx2"/>
              </a:buClr>
              <a:defRPr/>
            </a:lvl6pPr>
            <a:lvl7pPr>
              <a:buClr>
                <a:schemeClr val="tx2"/>
              </a:buClr>
              <a:defRPr/>
            </a:lvl7pPr>
            <a:lvl8pPr>
              <a:buClr>
                <a:schemeClr val="tx2"/>
              </a:buClr>
              <a:defRPr/>
            </a:lvl8pPr>
            <a:lvl9pPr>
              <a:buClr>
                <a:schemeClr val="tx2"/>
              </a:buClr>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11" name="Content Placeholder 10"/>
          <p:cNvSpPr>
            <a:spLocks noGrp="1"/>
          </p:cNvSpPr>
          <p:nvPr>
            <p:ph sz="quarter" idx="13"/>
          </p:nvPr>
        </p:nvSpPr>
        <p:spPr>
          <a:xfrm>
            <a:off x="609600" y="2209800"/>
            <a:ext cx="3733800" cy="3505200"/>
          </a:xfrm>
        </p:spPr>
        <p:txBody>
          <a:bodyPr/>
          <a:lstStyle>
            <a:lvl6pPr>
              <a:buClr>
                <a:schemeClr val="tx2"/>
              </a:buClr>
              <a:defRPr/>
            </a:lvl6pPr>
            <a:lvl7pPr>
              <a:buClr>
                <a:schemeClr val="tx2"/>
              </a:buClr>
              <a:defRPr/>
            </a:lvl7pPr>
            <a:lvl8pPr>
              <a:buClr>
                <a:schemeClr val="tx2"/>
              </a:buClr>
              <a:defRPr/>
            </a:lvl8pPr>
            <a:lvl9pPr>
              <a:buClr>
                <a:schemeClr val="tx2"/>
              </a:buClr>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2" name="Title 1"/>
          <p:cNvSpPr>
            <a:spLocks noGrp="1"/>
          </p:cNvSpPr>
          <p:nvPr>
            <p:ph type="title"/>
          </p:nvPr>
        </p:nvSpPr>
        <p:spPr>
          <a:xfrm>
            <a:off x="609600" y="274638"/>
            <a:ext cx="7924800" cy="1143000"/>
          </a:xfrm>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609600" y="1600199"/>
            <a:ext cx="3733800" cy="574675"/>
          </a:xfrm>
        </p:spPr>
        <p:txBody>
          <a:bodyPr anchor="b">
            <a:normAutofit/>
          </a:bodyPr>
          <a:lstStyle>
            <a:lvl1pPr marL="0" indent="0">
              <a:buNone/>
              <a:defRPr sz="1700" b="0" i="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5" name="Text Placeholder 4"/>
          <p:cNvSpPr>
            <a:spLocks noGrp="1"/>
          </p:cNvSpPr>
          <p:nvPr>
            <p:ph type="body" sz="quarter" idx="3"/>
          </p:nvPr>
        </p:nvSpPr>
        <p:spPr>
          <a:xfrm>
            <a:off x="4800600" y="1600199"/>
            <a:ext cx="3733800" cy="574675"/>
          </a:xfrm>
        </p:spPr>
        <p:txBody>
          <a:bodyPr anchor="b">
            <a:normAutofit/>
          </a:bodyPr>
          <a:lstStyle>
            <a:lvl1pPr marL="0" indent="0">
              <a:buNone/>
              <a:defRPr sz="1700" b="0" i="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7" name="Date Placeholder 6"/>
          <p:cNvSpPr>
            <a:spLocks noGrp="1"/>
          </p:cNvSpPr>
          <p:nvPr>
            <p:ph type="dt" sz="half" idx="10"/>
          </p:nvPr>
        </p:nvSpPr>
        <p:spPr/>
        <p:txBody>
          <a:bodyPr/>
          <a:lstStyle/>
          <a:p>
            <a:fld id="{E21CCDDE-A547-8D46-BBC3-F962EF8BD672}" type="datetimeFigureOut">
              <a:rPr lang="en-US" smtClean="0"/>
              <a:t>8/8/13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5DD23F9-CD17-C743-9C61-180EA9C6F9E7}"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7924800" cy="1143000"/>
          </a:xfrm>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E21CCDDE-A547-8D46-BBC3-F962EF8BD672}" type="datetimeFigureOut">
              <a:rPr lang="en-US" smtClean="0"/>
              <a:t>8/8/13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5DD23F9-CD17-C743-9C61-180EA9C6F9E7}"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21CCDDE-A547-8D46-BBC3-F962EF8BD672}" type="datetimeFigureOut">
              <a:rPr lang="en-US" smtClean="0"/>
              <a:t>8/8/13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5DD23F9-CD17-C743-9C61-180EA9C6F9E7}"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9" name="Content Placeholder 8"/>
          <p:cNvSpPr>
            <a:spLocks noGrp="1"/>
          </p:cNvSpPr>
          <p:nvPr>
            <p:ph sz="quarter" idx="13"/>
          </p:nvPr>
        </p:nvSpPr>
        <p:spPr>
          <a:xfrm>
            <a:off x="3962400" y="1447800"/>
            <a:ext cx="4648200" cy="4267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2" name="Title 1"/>
          <p:cNvSpPr>
            <a:spLocks noGrp="1"/>
          </p:cNvSpPr>
          <p:nvPr>
            <p:ph type="title"/>
          </p:nvPr>
        </p:nvSpPr>
        <p:spPr>
          <a:xfrm>
            <a:off x="612648" y="1447800"/>
            <a:ext cx="2971800" cy="1097280"/>
          </a:xfrm>
        </p:spPr>
        <p:txBody>
          <a:bodyPr anchor="b"/>
          <a:lstStyle>
            <a:lvl1pPr algn="l">
              <a:defRPr sz="1800" b="0" i="0" cap="none" baseline="0">
                <a:solidFill>
                  <a:schemeClr val="tx2"/>
                </a:solidFill>
              </a:defRPr>
            </a:lvl1pPr>
          </a:lstStyle>
          <a:p>
            <a:r>
              <a:rPr lang="en-US" smtClean="0"/>
              <a:t>Click to edit Master title style</a:t>
            </a:r>
            <a:endParaRPr lang="en-US" dirty="0"/>
          </a:p>
        </p:txBody>
      </p:sp>
      <p:sp>
        <p:nvSpPr>
          <p:cNvPr id="4" name="Text Placeholder 3"/>
          <p:cNvSpPr>
            <a:spLocks noGrp="1"/>
          </p:cNvSpPr>
          <p:nvPr>
            <p:ph type="body" sz="half" idx="2"/>
          </p:nvPr>
        </p:nvSpPr>
        <p:spPr>
          <a:xfrm>
            <a:off x="612648" y="2547891"/>
            <a:ext cx="2971800" cy="3167109"/>
          </a:xfrm>
        </p:spPr>
        <p:txBody>
          <a:bodyPr tIns="9144">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21CCDDE-A547-8D46-BBC3-F962EF8BD672}" type="datetimeFigureOut">
              <a:rPr lang="en-US" smtClean="0"/>
              <a:t>8/8/13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5DD23F9-CD17-C743-9C61-180EA9C6F9E7}"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pic>
        <p:nvPicPr>
          <p:cNvPr id="11" name="Picture 10" descr="horizon.png"/>
          <p:cNvPicPr>
            <a:picLocks noChangeAspect="1"/>
          </p:cNvPicPr>
          <p:nvPr/>
        </p:nvPicPr>
        <p:blipFill>
          <a:blip r:embed="rId2" cstate="print"/>
          <a:stretch>
            <a:fillRect/>
          </a:stretch>
        </p:blipFill>
        <p:spPr>
          <a:xfrm>
            <a:off x="0" y="0"/>
            <a:ext cx="9144000" cy="6858000"/>
          </a:xfrm>
          <a:prstGeom prst="rect">
            <a:avLst/>
          </a:prstGeom>
        </p:spPr>
      </p:pic>
      <p:sp>
        <p:nvSpPr>
          <p:cNvPr id="2" name="Title 1"/>
          <p:cNvSpPr>
            <a:spLocks noGrp="1"/>
          </p:cNvSpPr>
          <p:nvPr>
            <p:ph type="title"/>
          </p:nvPr>
        </p:nvSpPr>
        <p:spPr>
          <a:xfrm>
            <a:off x="609600" y="1447800"/>
            <a:ext cx="2971800" cy="1097280"/>
          </a:xfrm>
        </p:spPr>
        <p:txBody>
          <a:bodyPr anchor="b"/>
          <a:lstStyle>
            <a:lvl1pPr algn="l">
              <a:defRPr sz="1800" b="0" i="0" cap="none" baseline="0">
                <a:solidFill>
                  <a:schemeClr val="tx2"/>
                </a:solidFill>
              </a:defRPr>
            </a:lvl1pPr>
          </a:lstStyle>
          <a:p>
            <a:r>
              <a:rPr lang="en-US" smtClean="0"/>
              <a:t>Click to edit Master title style</a:t>
            </a:r>
            <a:endParaRPr lang="en-US" dirty="0"/>
          </a:p>
        </p:txBody>
      </p:sp>
      <p:sp>
        <p:nvSpPr>
          <p:cNvPr id="3" name="Picture Placeholder 2"/>
          <p:cNvSpPr>
            <a:spLocks noGrp="1"/>
          </p:cNvSpPr>
          <p:nvPr>
            <p:ph type="pic" idx="1"/>
          </p:nvPr>
        </p:nvSpPr>
        <p:spPr>
          <a:xfrm>
            <a:off x="4657344" y="1447800"/>
            <a:ext cx="3419856" cy="3474720"/>
          </a:xfrm>
          <a:custGeom>
            <a:avLst/>
            <a:gdLst>
              <a:gd name="connsiteX0" fmla="*/ 0 w 3419856"/>
              <a:gd name="connsiteY0" fmla="*/ 74450 h 3429000"/>
              <a:gd name="connsiteX1" fmla="*/ 21806 w 3419856"/>
              <a:gd name="connsiteY1" fmla="*/ 21806 h 3429000"/>
              <a:gd name="connsiteX2" fmla="*/ 74450 w 3419856"/>
              <a:gd name="connsiteY2" fmla="*/ 0 h 3429000"/>
              <a:gd name="connsiteX3" fmla="*/ 3345406 w 3419856"/>
              <a:gd name="connsiteY3" fmla="*/ 0 h 3429000"/>
              <a:gd name="connsiteX4" fmla="*/ 3398050 w 3419856"/>
              <a:gd name="connsiteY4" fmla="*/ 21806 h 3429000"/>
              <a:gd name="connsiteX5" fmla="*/ 3419856 w 3419856"/>
              <a:gd name="connsiteY5" fmla="*/ 74450 h 3429000"/>
              <a:gd name="connsiteX6" fmla="*/ 3419856 w 3419856"/>
              <a:gd name="connsiteY6" fmla="*/ 3354550 h 3429000"/>
              <a:gd name="connsiteX7" fmla="*/ 3398050 w 3419856"/>
              <a:gd name="connsiteY7" fmla="*/ 3407194 h 3429000"/>
              <a:gd name="connsiteX8" fmla="*/ 3345406 w 3419856"/>
              <a:gd name="connsiteY8" fmla="*/ 3429000 h 3429000"/>
              <a:gd name="connsiteX9" fmla="*/ 74450 w 3419856"/>
              <a:gd name="connsiteY9" fmla="*/ 3429000 h 3429000"/>
              <a:gd name="connsiteX10" fmla="*/ 21806 w 3419856"/>
              <a:gd name="connsiteY10" fmla="*/ 3407194 h 3429000"/>
              <a:gd name="connsiteX11" fmla="*/ 0 w 3419856"/>
              <a:gd name="connsiteY11" fmla="*/ 3354550 h 3429000"/>
              <a:gd name="connsiteX12" fmla="*/ 0 w 3419856"/>
              <a:gd name="connsiteY12" fmla="*/ 74450 h 3429000"/>
              <a:gd name="connsiteX0" fmla="*/ 0 w 3419856"/>
              <a:gd name="connsiteY0" fmla="*/ 74450 h 3429000"/>
              <a:gd name="connsiteX1" fmla="*/ 21806 w 3419856"/>
              <a:gd name="connsiteY1" fmla="*/ 21806 h 3429000"/>
              <a:gd name="connsiteX2" fmla="*/ 74450 w 3419856"/>
              <a:gd name="connsiteY2" fmla="*/ 0 h 3429000"/>
              <a:gd name="connsiteX3" fmla="*/ 3345406 w 3419856"/>
              <a:gd name="connsiteY3" fmla="*/ 0 h 3429000"/>
              <a:gd name="connsiteX4" fmla="*/ 3398050 w 3419856"/>
              <a:gd name="connsiteY4" fmla="*/ 21806 h 3429000"/>
              <a:gd name="connsiteX5" fmla="*/ 3419856 w 3419856"/>
              <a:gd name="connsiteY5" fmla="*/ 74450 h 3429000"/>
              <a:gd name="connsiteX6" fmla="*/ 3419856 w 3419856"/>
              <a:gd name="connsiteY6" fmla="*/ 3354550 h 3429000"/>
              <a:gd name="connsiteX7" fmla="*/ 3398050 w 3419856"/>
              <a:gd name="connsiteY7" fmla="*/ 3407194 h 3429000"/>
              <a:gd name="connsiteX8" fmla="*/ 3345406 w 3419856"/>
              <a:gd name="connsiteY8" fmla="*/ 3429000 h 3429000"/>
              <a:gd name="connsiteX9" fmla="*/ 21806 w 3419856"/>
              <a:gd name="connsiteY9" fmla="*/ 3407194 h 3429000"/>
              <a:gd name="connsiteX10" fmla="*/ 0 w 3419856"/>
              <a:gd name="connsiteY10" fmla="*/ 3354550 h 3429000"/>
              <a:gd name="connsiteX11" fmla="*/ 0 w 3419856"/>
              <a:gd name="connsiteY11" fmla="*/ 74450 h 3429000"/>
              <a:gd name="connsiteX0" fmla="*/ 0 w 3964392"/>
              <a:gd name="connsiteY0" fmla="*/ 74450 h 3415968"/>
              <a:gd name="connsiteX1" fmla="*/ 21806 w 3964392"/>
              <a:gd name="connsiteY1" fmla="*/ 21806 h 3415968"/>
              <a:gd name="connsiteX2" fmla="*/ 74450 w 3964392"/>
              <a:gd name="connsiteY2" fmla="*/ 0 h 3415968"/>
              <a:gd name="connsiteX3" fmla="*/ 3345406 w 3964392"/>
              <a:gd name="connsiteY3" fmla="*/ 0 h 3415968"/>
              <a:gd name="connsiteX4" fmla="*/ 3398050 w 3964392"/>
              <a:gd name="connsiteY4" fmla="*/ 21806 h 3415968"/>
              <a:gd name="connsiteX5" fmla="*/ 3419856 w 3964392"/>
              <a:gd name="connsiteY5" fmla="*/ 74450 h 3415968"/>
              <a:gd name="connsiteX6" fmla="*/ 3419856 w 3964392"/>
              <a:gd name="connsiteY6" fmla="*/ 3354550 h 3415968"/>
              <a:gd name="connsiteX7" fmla="*/ 3398050 w 3964392"/>
              <a:gd name="connsiteY7" fmla="*/ 3407194 h 3415968"/>
              <a:gd name="connsiteX8" fmla="*/ 21806 w 3964392"/>
              <a:gd name="connsiteY8" fmla="*/ 3407194 h 3415968"/>
              <a:gd name="connsiteX9" fmla="*/ 0 w 3964392"/>
              <a:gd name="connsiteY9" fmla="*/ 3354550 h 3415968"/>
              <a:gd name="connsiteX10" fmla="*/ 0 w 3964392"/>
              <a:gd name="connsiteY10" fmla="*/ 74450 h 3415968"/>
              <a:gd name="connsiteX0" fmla="*/ 0 w 3964392"/>
              <a:gd name="connsiteY0" fmla="*/ 74450 h 3415968"/>
              <a:gd name="connsiteX1" fmla="*/ 21806 w 3964392"/>
              <a:gd name="connsiteY1" fmla="*/ 21806 h 3415968"/>
              <a:gd name="connsiteX2" fmla="*/ 74450 w 3964392"/>
              <a:gd name="connsiteY2" fmla="*/ 0 h 3415968"/>
              <a:gd name="connsiteX3" fmla="*/ 3345406 w 3964392"/>
              <a:gd name="connsiteY3" fmla="*/ 0 h 3415968"/>
              <a:gd name="connsiteX4" fmla="*/ 3398050 w 3964392"/>
              <a:gd name="connsiteY4" fmla="*/ 21806 h 3415968"/>
              <a:gd name="connsiteX5" fmla="*/ 3419856 w 3964392"/>
              <a:gd name="connsiteY5" fmla="*/ 74450 h 3415968"/>
              <a:gd name="connsiteX6" fmla="*/ 3419856 w 3964392"/>
              <a:gd name="connsiteY6" fmla="*/ 3354550 h 3415968"/>
              <a:gd name="connsiteX7" fmla="*/ 3398050 w 3964392"/>
              <a:gd name="connsiteY7" fmla="*/ 3407194 h 3415968"/>
              <a:gd name="connsiteX8" fmla="*/ 21806 w 3964392"/>
              <a:gd name="connsiteY8" fmla="*/ 3407194 h 3415968"/>
              <a:gd name="connsiteX9" fmla="*/ 0 w 3964392"/>
              <a:gd name="connsiteY9" fmla="*/ 3354550 h 3415968"/>
              <a:gd name="connsiteX10" fmla="*/ 0 w 3964392"/>
              <a:gd name="connsiteY10" fmla="*/ 74450 h 3415968"/>
              <a:gd name="connsiteX0" fmla="*/ 0 w 3968026"/>
              <a:gd name="connsiteY0" fmla="*/ 74450 h 3910007"/>
              <a:gd name="connsiteX1" fmla="*/ 21806 w 3968026"/>
              <a:gd name="connsiteY1" fmla="*/ 21806 h 3910007"/>
              <a:gd name="connsiteX2" fmla="*/ 74450 w 3968026"/>
              <a:gd name="connsiteY2" fmla="*/ 0 h 3910007"/>
              <a:gd name="connsiteX3" fmla="*/ 3345406 w 3968026"/>
              <a:gd name="connsiteY3" fmla="*/ 0 h 3910007"/>
              <a:gd name="connsiteX4" fmla="*/ 3398050 w 3968026"/>
              <a:gd name="connsiteY4" fmla="*/ 21806 h 3910007"/>
              <a:gd name="connsiteX5" fmla="*/ 3419856 w 3968026"/>
              <a:gd name="connsiteY5" fmla="*/ 74450 h 3910007"/>
              <a:gd name="connsiteX6" fmla="*/ 3419856 w 3968026"/>
              <a:gd name="connsiteY6" fmla="*/ 3354550 h 3910007"/>
              <a:gd name="connsiteX7" fmla="*/ 3398050 w 3968026"/>
              <a:gd name="connsiteY7" fmla="*/ 3407194 h 3910007"/>
              <a:gd name="connsiteX8" fmla="*/ 0 w 3968026"/>
              <a:gd name="connsiteY8" fmla="*/ 3354550 h 3910007"/>
              <a:gd name="connsiteX9" fmla="*/ 0 w 3968026"/>
              <a:gd name="connsiteY9" fmla="*/ 74450 h 3910007"/>
              <a:gd name="connsiteX0" fmla="*/ 0 w 3419856"/>
              <a:gd name="connsiteY0" fmla="*/ 74450 h 3901233"/>
              <a:gd name="connsiteX1" fmla="*/ 21806 w 3419856"/>
              <a:gd name="connsiteY1" fmla="*/ 21806 h 3901233"/>
              <a:gd name="connsiteX2" fmla="*/ 74450 w 3419856"/>
              <a:gd name="connsiteY2" fmla="*/ 0 h 3901233"/>
              <a:gd name="connsiteX3" fmla="*/ 3345406 w 3419856"/>
              <a:gd name="connsiteY3" fmla="*/ 0 h 3901233"/>
              <a:gd name="connsiteX4" fmla="*/ 3398050 w 3419856"/>
              <a:gd name="connsiteY4" fmla="*/ 21806 h 3901233"/>
              <a:gd name="connsiteX5" fmla="*/ 3419856 w 3419856"/>
              <a:gd name="connsiteY5" fmla="*/ 74450 h 3901233"/>
              <a:gd name="connsiteX6" fmla="*/ 3419856 w 3419856"/>
              <a:gd name="connsiteY6" fmla="*/ 3354550 h 3901233"/>
              <a:gd name="connsiteX7" fmla="*/ 0 w 3419856"/>
              <a:gd name="connsiteY7" fmla="*/ 3354550 h 3901233"/>
              <a:gd name="connsiteX8" fmla="*/ 0 w 3419856"/>
              <a:gd name="connsiteY8" fmla="*/ 74450 h 3901233"/>
              <a:gd name="connsiteX0" fmla="*/ 0 w 3419856"/>
              <a:gd name="connsiteY0" fmla="*/ 74450 h 3354550"/>
              <a:gd name="connsiteX1" fmla="*/ 21806 w 3419856"/>
              <a:gd name="connsiteY1" fmla="*/ 21806 h 3354550"/>
              <a:gd name="connsiteX2" fmla="*/ 74450 w 3419856"/>
              <a:gd name="connsiteY2" fmla="*/ 0 h 3354550"/>
              <a:gd name="connsiteX3" fmla="*/ 3345406 w 3419856"/>
              <a:gd name="connsiteY3" fmla="*/ 0 h 3354550"/>
              <a:gd name="connsiteX4" fmla="*/ 3398050 w 3419856"/>
              <a:gd name="connsiteY4" fmla="*/ 21806 h 3354550"/>
              <a:gd name="connsiteX5" fmla="*/ 3419856 w 3419856"/>
              <a:gd name="connsiteY5" fmla="*/ 74450 h 3354550"/>
              <a:gd name="connsiteX6" fmla="*/ 3419856 w 3419856"/>
              <a:gd name="connsiteY6" fmla="*/ 3354550 h 3354550"/>
              <a:gd name="connsiteX7" fmla="*/ 0 w 3419856"/>
              <a:gd name="connsiteY7" fmla="*/ 3354550 h 3354550"/>
              <a:gd name="connsiteX8" fmla="*/ 0 w 3419856"/>
              <a:gd name="connsiteY8" fmla="*/ 74450 h 3354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19856" h="3354550">
                <a:moveTo>
                  <a:pt x="0" y="74450"/>
                </a:moveTo>
                <a:cubicBezTo>
                  <a:pt x="0" y="54705"/>
                  <a:pt x="7844" y="35768"/>
                  <a:pt x="21806" y="21806"/>
                </a:cubicBezTo>
                <a:cubicBezTo>
                  <a:pt x="35768" y="7844"/>
                  <a:pt x="54705" y="0"/>
                  <a:pt x="74450" y="0"/>
                </a:cubicBezTo>
                <a:lnTo>
                  <a:pt x="3345406" y="0"/>
                </a:lnTo>
                <a:cubicBezTo>
                  <a:pt x="3365151" y="0"/>
                  <a:pt x="3384088" y="7844"/>
                  <a:pt x="3398050" y="21806"/>
                </a:cubicBezTo>
                <a:cubicBezTo>
                  <a:pt x="3412012" y="35768"/>
                  <a:pt x="3419856" y="54705"/>
                  <a:pt x="3419856" y="74450"/>
                </a:cubicBezTo>
                <a:lnTo>
                  <a:pt x="3419856" y="3354550"/>
                </a:lnTo>
                <a:lnTo>
                  <a:pt x="0" y="3354550"/>
                </a:lnTo>
                <a:lnTo>
                  <a:pt x="0" y="74450"/>
                </a:lnTo>
                <a:close/>
              </a:path>
            </a:pathLst>
          </a:custGeom>
        </p:spPr>
        <p:txBody>
          <a:bodyPr>
            <a:normAutofit/>
          </a:bodyPr>
          <a:lstStyle>
            <a:lvl1pPr marL="0" indent="0" algn="ctr">
              <a:buNone/>
              <a:defRPr sz="2000" baseline="0">
                <a:solidFill>
                  <a:schemeClr val="tx1">
                    <a:lumMod val="6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lang="en-US" dirty="0"/>
          </a:p>
        </p:txBody>
      </p:sp>
      <p:sp>
        <p:nvSpPr>
          <p:cNvPr id="4" name="Text Placeholder 3"/>
          <p:cNvSpPr>
            <a:spLocks noGrp="1"/>
          </p:cNvSpPr>
          <p:nvPr>
            <p:ph type="body" sz="half" idx="2"/>
          </p:nvPr>
        </p:nvSpPr>
        <p:spPr>
          <a:xfrm>
            <a:off x="609600" y="2547890"/>
            <a:ext cx="2971800" cy="2405109"/>
          </a:xfrm>
        </p:spPr>
        <p:txBody>
          <a:bodyPr tIns="9144">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21CCDDE-A547-8D46-BBC3-F962EF8BD672}" type="datetimeFigureOut">
              <a:rPr lang="en-US" smtClean="0"/>
              <a:t>8/8/13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5DD23F9-CD17-C743-9C61-180EA9C6F9E7}"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1.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pic>
        <p:nvPicPr>
          <p:cNvPr id="7" name="Picture 6" descr="horizon.png"/>
          <p:cNvPicPr>
            <a:picLocks noChangeAspect="1"/>
          </p:cNvPicPr>
          <p:nvPr/>
        </p:nvPicPr>
        <p:blipFill>
          <a:blip r:embed="rId13" cstate="print"/>
          <a:stretch>
            <a:fillRect/>
          </a:stretch>
        </p:blipFill>
        <p:spPr>
          <a:xfrm>
            <a:off x="0" y="0"/>
            <a:ext cx="9144000" cy="6858000"/>
          </a:xfrm>
          <a:prstGeom prst="rect">
            <a:avLst/>
          </a:prstGeom>
        </p:spPr>
      </p:pic>
      <p:sp>
        <p:nvSpPr>
          <p:cNvPr id="2" name="Title Placeholder 1"/>
          <p:cNvSpPr>
            <a:spLocks noGrp="1"/>
          </p:cNvSpPr>
          <p:nvPr>
            <p:ph type="title"/>
          </p:nvPr>
        </p:nvSpPr>
        <p:spPr>
          <a:xfrm>
            <a:off x="609600" y="274638"/>
            <a:ext cx="7924800" cy="1143000"/>
          </a:xfrm>
          <a:prstGeom prst="rect">
            <a:avLst/>
          </a:prstGeom>
        </p:spPr>
        <p:txBody>
          <a:bodyPr vert="horz" lIns="91440" tIns="45720" rIns="91440" bIns="45720" rtlCol="0" anchor="b" anchorCtr="0">
            <a:noAutofit/>
          </a:bodyPr>
          <a:lstStyle/>
          <a:p>
            <a:r>
              <a:rPr lang="en-US" smtClean="0"/>
              <a:t>Click to edit Master title style</a:t>
            </a:r>
            <a:endParaRPr lang="en-US" dirty="0"/>
          </a:p>
        </p:txBody>
      </p:sp>
      <p:sp>
        <p:nvSpPr>
          <p:cNvPr id="3" name="Text Placeholder 2"/>
          <p:cNvSpPr>
            <a:spLocks noGrp="1"/>
          </p:cNvSpPr>
          <p:nvPr>
            <p:ph type="body" idx="1"/>
          </p:nvPr>
        </p:nvSpPr>
        <p:spPr>
          <a:xfrm>
            <a:off x="609600" y="1600200"/>
            <a:ext cx="79248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4" name="Date Placeholder 3"/>
          <p:cNvSpPr>
            <a:spLocks noGrp="1"/>
          </p:cNvSpPr>
          <p:nvPr>
            <p:ph type="dt" sz="half" idx="2"/>
          </p:nvPr>
        </p:nvSpPr>
        <p:spPr>
          <a:xfrm>
            <a:off x="5715000" y="6356350"/>
            <a:ext cx="1524000" cy="365125"/>
          </a:xfrm>
          <a:prstGeom prst="rect">
            <a:avLst/>
          </a:prstGeom>
        </p:spPr>
        <p:txBody>
          <a:bodyPr vert="horz" lIns="91440" tIns="45720" rIns="91440" bIns="45720" rtlCol="0" anchor="ctr"/>
          <a:lstStyle>
            <a:lvl1pPr algn="r">
              <a:defRPr sz="1000" strike="noStrike" spc="60" baseline="0">
                <a:solidFill>
                  <a:schemeClr val="tx1"/>
                </a:solidFill>
              </a:defRPr>
            </a:lvl1pPr>
          </a:lstStyle>
          <a:p>
            <a:fld id="{E21CCDDE-A547-8D46-BBC3-F962EF8BD672}" type="datetimeFigureOut">
              <a:rPr lang="en-US" smtClean="0"/>
              <a:t>8/8/13</a:t>
            </a:fld>
            <a:endParaRPr lang="en-US"/>
          </a:p>
        </p:txBody>
      </p:sp>
      <p:sp>
        <p:nvSpPr>
          <p:cNvPr id="5" name="Footer Placeholder 4"/>
          <p:cNvSpPr>
            <a:spLocks noGrp="1"/>
          </p:cNvSpPr>
          <p:nvPr>
            <p:ph type="ftr" sz="quarter" idx="3"/>
          </p:nvPr>
        </p:nvSpPr>
        <p:spPr>
          <a:xfrm>
            <a:off x="609600" y="6356350"/>
            <a:ext cx="2895600" cy="365125"/>
          </a:xfrm>
          <a:prstGeom prst="rect">
            <a:avLst/>
          </a:prstGeom>
        </p:spPr>
        <p:txBody>
          <a:bodyPr vert="horz" lIns="91440" tIns="45720" rIns="91440" bIns="45720" rtlCol="0" anchor="ctr"/>
          <a:lstStyle>
            <a:lvl1pPr algn="l">
              <a:defRPr sz="1000" cap="all" spc="60" baseline="0">
                <a:solidFill>
                  <a:schemeClr val="tx1"/>
                </a:solidFill>
              </a:defRPr>
            </a:lvl1pPr>
          </a:lstStyle>
          <a:p>
            <a:endParaRPr lang="en-US"/>
          </a:p>
        </p:txBody>
      </p:sp>
      <p:sp>
        <p:nvSpPr>
          <p:cNvPr id="6" name="Slide Number Placeholder 5"/>
          <p:cNvSpPr>
            <a:spLocks noGrp="1"/>
          </p:cNvSpPr>
          <p:nvPr>
            <p:ph type="sldNum" sz="quarter" idx="4"/>
          </p:nvPr>
        </p:nvSpPr>
        <p:spPr>
          <a:xfrm>
            <a:off x="7543800" y="6356350"/>
            <a:ext cx="990600" cy="365125"/>
          </a:xfrm>
          <a:prstGeom prst="rect">
            <a:avLst/>
          </a:prstGeom>
        </p:spPr>
        <p:txBody>
          <a:bodyPr vert="horz" lIns="91440" tIns="45720" rIns="91440" bIns="45720" rtlCol="0" anchor="ctr"/>
          <a:lstStyle>
            <a:lvl1pPr algn="r">
              <a:defRPr sz="1100" baseline="0">
                <a:solidFill>
                  <a:schemeClr val="tx1"/>
                </a:solidFill>
              </a:defRPr>
            </a:lvl1pPr>
          </a:lstStyle>
          <a:p>
            <a:fld id="{85DD23F9-CD17-C743-9C61-180EA9C6F9E7}" type="slidenum">
              <a:rPr lang="en-US" smtClean="0"/>
              <a:t>‹#›</a:t>
            </a:fld>
            <a:endParaRPr lang="en-US"/>
          </a:p>
        </p:txBody>
      </p:sp>
    </p:spTree>
  </p:cSld>
  <p:clrMap bg1="dk1" tx1="lt1" bg2="dk2" tx2="lt2" accent1="accent1" accent2="accent2" accent3="accent3" accent4="accent4" accent5="accent5" accent6="accent6" hlink="hlink" folHlink="folHlink"/>
  <p:sldLayoutIdLst>
    <p:sldLayoutId id="2147483686" r:id="rId1"/>
    <p:sldLayoutId id="2147483687" r:id="rId2"/>
    <p:sldLayoutId id="2147483688" r:id="rId3"/>
    <p:sldLayoutId id="2147483689" r:id="rId4"/>
    <p:sldLayoutId id="2147483690" r:id="rId5"/>
    <p:sldLayoutId id="2147483691" r:id="rId6"/>
    <p:sldLayoutId id="2147483692" r:id="rId7"/>
    <p:sldLayoutId id="2147483693" r:id="rId8"/>
    <p:sldLayoutId id="2147483694" r:id="rId9"/>
    <p:sldLayoutId id="2147483695" r:id="rId10"/>
    <p:sldLayoutId id="2147483696" r:id="rId11"/>
  </p:sldLayoutIdLst>
  <p:txStyles>
    <p:titleStyle>
      <a:lvl1pPr algn="l" defTabSz="914400" rtl="0" eaLnBrk="1" latinLnBrk="0" hangingPunct="1">
        <a:spcBef>
          <a:spcPct val="0"/>
        </a:spcBef>
        <a:buNone/>
        <a:defRPr sz="3000" kern="1200" cap="all" spc="50" baseline="0">
          <a:solidFill>
            <a:schemeClr val="tx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1pPr>
      <a:lvl2pPr marL="742950" indent="-28575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2pPr>
      <a:lvl3pPr marL="11430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3pPr>
      <a:lvl4pPr marL="16002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4pPr>
      <a:lvl5pPr marL="20574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5pPr>
      <a:lvl6pPr marL="25146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6pPr>
      <a:lvl7pPr marL="29718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7pPr>
      <a:lvl8pPr marL="34290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8pPr>
      <a:lvl9pPr marL="38862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jp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mailto:hhartman@elcosd.org" TargetMode="External"/><Relationship Id="rId3" Type="http://schemas.openxmlformats.org/officeDocument/2006/relationships/image" Target="../media/image8.jp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png"/><Relationship Id="rId3" Type="http://schemas.openxmlformats.org/officeDocument/2006/relationships/image" Target="../media/image10.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1.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2.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3.jp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jp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4.png"/><Relationship Id="rId3" Type="http://schemas.openxmlformats.org/officeDocument/2006/relationships/image" Target="../media/image15.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6.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7.JP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7.JP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8.jp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JP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normAutofit/>
          </a:bodyPr>
          <a:lstStyle/>
          <a:p>
            <a:r>
              <a:rPr lang="en-US" sz="2400" dirty="0" smtClean="0"/>
              <a:t>Preparing for Success</a:t>
            </a:r>
            <a:endParaRPr lang="en-US" sz="2400" dirty="0"/>
          </a:p>
        </p:txBody>
      </p:sp>
      <p:sp>
        <p:nvSpPr>
          <p:cNvPr id="2" name="Title 1"/>
          <p:cNvSpPr>
            <a:spLocks noGrp="1"/>
          </p:cNvSpPr>
          <p:nvPr>
            <p:ph type="ctrTitle"/>
          </p:nvPr>
        </p:nvSpPr>
        <p:spPr/>
        <p:txBody>
          <a:bodyPr/>
          <a:lstStyle/>
          <a:p>
            <a:r>
              <a:rPr lang="en-US" dirty="0" smtClean="0"/>
              <a:t>Entrepreneurial skills</a:t>
            </a:r>
            <a:endParaRPr lang="en-US" dirty="0"/>
          </a:p>
        </p:txBody>
      </p:sp>
      <p:pic>
        <p:nvPicPr>
          <p:cNvPr id="4" name="Picture 3" descr="j0216027.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815388" y="447135"/>
            <a:ext cx="1639713" cy="2441260"/>
          </a:xfrm>
          <a:prstGeom prst="rect">
            <a:avLst/>
          </a:prstGeom>
        </p:spPr>
      </p:pic>
    </p:spTree>
    <p:extLst>
      <p:ext uri="{BB962C8B-B14F-4D97-AF65-F5344CB8AC3E}">
        <p14:creationId xmlns:p14="http://schemas.microsoft.com/office/powerpoint/2010/main" val="381903550"/>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Email etiquette</a:t>
            </a:r>
            <a:endParaRPr lang="en-US" dirty="0"/>
          </a:p>
        </p:txBody>
      </p:sp>
      <p:sp>
        <p:nvSpPr>
          <p:cNvPr id="3" name="Content Placeholder 2"/>
          <p:cNvSpPr>
            <a:spLocks noGrp="1"/>
          </p:cNvSpPr>
          <p:nvPr>
            <p:ph sz="quarter" idx="13"/>
          </p:nvPr>
        </p:nvSpPr>
        <p:spPr/>
        <p:txBody>
          <a:bodyPr>
            <a:normAutofit fontScale="92500" lnSpcReduction="10000"/>
          </a:bodyPr>
          <a:lstStyle/>
          <a:p>
            <a:r>
              <a:rPr lang="en-US" sz="2400" dirty="0" smtClean="0"/>
              <a:t>See Email Etiquette PowerPoint and Handout</a:t>
            </a:r>
          </a:p>
          <a:p>
            <a:endParaRPr lang="en-US" sz="2400" dirty="0"/>
          </a:p>
          <a:p>
            <a:r>
              <a:rPr lang="en-US" sz="2400" dirty="0" smtClean="0"/>
              <a:t>ASSIGNMENT:  Email me at </a:t>
            </a:r>
            <a:r>
              <a:rPr lang="en-US" sz="2400" dirty="0" smtClean="0">
                <a:hlinkClick r:id="rId2"/>
              </a:rPr>
              <a:t>hhartman@elcosd.org</a:t>
            </a:r>
            <a:r>
              <a:rPr lang="en-US" sz="2400" dirty="0" smtClean="0"/>
              <a:t> to tell me what grade you think you are going to earn in this class, how you will earn it, and why you will deserve it.  Incorporate the traits that you have that are entrepreneurial and </a:t>
            </a:r>
            <a:r>
              <a:rPr lang="en-US" sz="2400" dirty="0" smtClean="0"/>
              <a:t>will </a:t>
            </a:r>
            <a:r>
              <a:rPr lang="en-US" sz="2400" dirty="0" smtClean="0"/>
              <a:t>help you earn a good grade.</a:t>
            </a:r>
          </a:p>
          <a:p>
            <a:r>
              <a:rPr lang="en-US" sz="2400" dirty="0" smtClean="0"/>
              <a:t>GRADE</a:t>
            </a:r>
          </a:p>
          <a:p>
            <a:pPr lvl="1"/>
            <a:r>
              <a:rPr lang="en-US" sz="2400" dirty="0" smtClean="0"/>
              <a:t>15 points for 3 paragraphs</a:t>
            </a:r>
          </a:p>
          <a:p>
            <a:pPr lvl="1"/>
            <a:r>
              <a:rPr lang="en-US" sz="2400" dirty="0" smtClean="0"/>
              <a:t>10 points for formatting</a:t>
            </a:r>
          </a:p>
          <a:p>
            <a:pPr lvl="1"/>
            <a:r>
              <a:rPr lang="en-US" sz="2400" dirty="0" smtClean="0"/>
              <a:t>Lose 1 point for every spelling and grammatical error</a:t>
            </a:r>
          </a:p>
          <a:p>
            <a:pPr lvl="1"/>
            <a:endParaRPr lang="en-US" sz="2400" dirty="0"/>
          </a:p>
        </p:txBody>
      </p:sp>
      <p:pic>
        <p:nvPicPr>
          <p:cNvPr id="4" name="Picture 3" descr="j0309265.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325972" y="429324"/>
            <a:ext cx="2424545" cy="1600200"/>
          </a:xfrm>
          <a:prstGeom prst="rect">
            <a:avLst/>
          </a:prstGeom>
        </p:spPr>
      </p:pic>
    </p:spTree>
    <p:extLst>
      <p:ext uri="{BB962C8B-B14F-4D97-AF65-F5344CB8AC3E}">
        <p14:creationId xmlns:p14="http://schemas.microsoft.com/office/powerpoint/2010/main" val="3985347592"/>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Speaking skills</a:t>
            </a:r>
            <a:endParaRPr lang="en-US" dirty="0"/>
          </a:p>
        </p:txBody>
      </p:sp>
      <p:sp>
        <p:nvSpPr>
          <p:cNvPr id="3" name="Content Placeholder 2"/>
          <p:cNvSpPr>
            <a:spLocks noGrp="1"/>
          </p:cNvSpPr>
          <p:nvPr>
            <p:ph sz="quarter" idx="13"/>
          </p:nvPr>
        </p:nvSpPr>
        <p:spPr/>
        <p:txBody>
          <a:bodyPr>
            <a:normAutofit/>
          </a:bodyPr>
          <a:lstStyle/>
          <a:p>
            <a:r>
              <a:rPr lang="en-US" sz="2400" dirty="0" smtClean="0"/>
              <a:t>Meetings with Customers and Suppliers</a:t>
            </a:r>
          </a:p>
          <a:p>
            <a:pPr marL="800100" lvl="1" indent="-342900">
              <a:buFont typeface="+mj-lt"/>
              <a:buAutoNum type="arabicPeriod"/>
            </a:pPr>
            <a:r>
              <a:rPr lang="en-US" sz="2400" dirty="0" smtClean="0"/>
              <a:t>Shake hands and make eye contact with the person you are meeting.</a:t>
            </a:r>
          </a:p>
          <a:p>
            <a:pPr marL="800100" lvl="1" indent="-342900">
              <a:buFont typeface="+mj-lt"/>
              <a:buAutoNum type="arabicPeriod"/>
            </a:pPr>
            <a:r>
              <a:rPr lang="en-US" sz="2400" dirty="0" smtClean="0"/>
              <a:t>Show an interest in what the other person is saying.</a:t>
            </a:r>
          </a:p>
          <a:p>
            <a:pPr marL="800100" lvl="1" indent="-342900">
              <a:buFont typeface="+mj-lt"/>
              <a:buAutoNum type="arabicPeriod"/>
            </a:pPr>
            <a:r>
              <a:rPr lang="en-US" sz="2400" dirty="0" smtClean="0"/>
              <a:t>Speak clearly.</a:t>
            </a:r>
          </a:p>
          <a:p>
            <a:pPr marL="800100" lvl="1" indent="-342900">
              <a:buFont typeface="+mj-lt"/>
              <a:buAutoNum type="arabicPeriod"/>
            </a:pPr>
            <a:r>
              <a:rPr lang="en-US" sz="2400" dirty="0" smtClean="0"/>
              <a:t>Do not be rushed or anxious to be somewhere else. (Schedule a different meeting time.)</a:t>
            </a:r>
          </a:p>
          <a:p>
            <a:pPr marL="800100" lvl="1" indent="-342900">
              <a:buFont typeface="+mj-lt"/>
              <a:buAutoNum type="arabicPeriod"/>
            </a:pPr>
            <a:r>
              <a:rPr lang="en-US" sz="2400" dirty="0" smtClean="0"/>
              <a:t>Thank the person at the end of the meeting.</a:t>
            </a:r>
            <a:endParaRPr lang="en-US" sz="2400" dirty="0"/>
          </a:p>
        </p:txBody>
      </p:sp>
      <p:pic>
        <p:nvPicPr>
          <p:cNvPr id="5" name="Picture 4"/>
          <p:cNvPicPr>
            <a:picLocks noChangeAspect="1"/>
          </p:cNvPicPr>
          <p:nvPr/>
        </p:nvPicPr>
        <p:blipFill>
          <a:blip r:embed="rId2"/>
          <a:stretch>
            <a:fillRect/>
          </a:stretch>
        </p:blipFill>
        <p:spPr>
          <a:xfrm>
            <a:off x="6184962" y="274638"/>
            <a:ext cx="2042402" cy="1784802"/>
          </a:xfrm>
          <a:prstGeom prst="rect">
            <a:avLst/>
          </a:prstGeom>
        </p:spPr>
      </p:pic>
      <p:pic>
        <p:nvPicPr>
          <p:cNvPr id="6" name="Picture 5"/>
          <p:cNvPicPr>
            <a:picLocks noChangeAspect="1"/>
          </p:cNvPicPr>
          <p:nvPr/>
        </p:nvPicPr>
        <p:blipFill>
          <a:blip r:embed="rId3"/>
          <a:stretch>
            <a:fillRect/>
          </a:stretch>
        </p:blipFill>
        <p:spPr>
          <a:xfrm>
            <a:off x="6660576" y="4828220"/>
            <a:ext cx="2210670" cy="1655869"/>
          </a:xfrm>
          <a:prstGeom prst="rect">
            <a:avLst/>
          </a:prstGeom>
        </p:spPr>
      </p:pic>
    </p:spTree>
    <p:extLst>
      <p:ext uri="{BB962C8B-B14F-4D97-AF65-F5344CB8AC3E}">
        <p14:creationId xmlns:p14="http://schemas.microsoft.com/office/powerpoint/2010/main" val="1906725527"/>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Assignment</a:t>
            </a:r>
            <a:endParaRPr lang="en-US" dirty="0"/>
          </a:p>
        </p:txBody>
      </p:sp>
      <p:sp>
        <p:nvSpPr>
          <p:cNvPr id="3" name="Content Placeholder 2"/>
          <p:cNvSpPr>
            <a:spLocks noGrp="1"/>
          </p:cNvSpPr>
          <p:nvPr>
            <p:ph sz="quarter" idx="13"/>
          </p:nvPr>
        </p:nvSpPr>
        <p:spPr/>
        <p:txBody>
          <a:bodyPr>
            <a:normAutofit fontScale="92500" lnSpcReduction="20000"/>
          </a:bodyPr>
          <a:lstStyle/>
          <a:p>
            <a:r>
              <a:rPr lang="en-US" sz="2400" dirty="0" smtClean="0"/>
              <a:t>Skits</a:t>
            </a:r>
          </a:p>
          <a:p>
            <a:pPr lvl="1"/>
            <a:r>
              <a:rPr lang="en-US" sz="2400" dirty="0" smtClean="0"/>
              <a:t>Type a skit for each of the 12 scenarios.</a:t>
            </a:r>
          </a:p>
          <a:p>
            <a:pPr lvl="1"/>
            <a:r>
              <a:rPr lang="en-US" sz="2400" dirty="0" smtClean="0"/>
              <a:t>Choose 1  scenario create a skit to be acted out in front of the class or video tape it to be shown to the class.  You may use the Internet to research what should happen in this meeting or situation.  Type the script, which may be used when acting.  This should also be turned in after showing the video.</a:t>
            </a:r>
          </a:p>
          <a:p>
            <a:pPr lvl="1"/>
            <a:r>
              <a:rPr lang="en-US" sz="2400" dirty="0" smtClean="0"/>
              <a:t>GRADE </a:t>
            </a:r>
          </a:p>
          <a:p>
            <a:pPr marL="457200" lvl="1" indent="0">
              <a:buNone/>
            </a:pPr>
            <a:r>
              <a:rPr lang="en-US" sz="2400" dirty="0" smtClean="0"/>
              <a:t> 10 points for </a:t>
            </a:r>
            <a:r>
              <a:rPr lang="en-US" sz="2400" dirty="0" smtClean="0"/>
              <a:t>acting </a:t>
            </a:r>
            <a:endParaRPr lang="en-US" sz="2400" dirty="0" smtClean="0"/>
          </a:p>
          <a:p>
            <a:pPr marL="457200" lvl="1" indent="0">
              <a:buNone/>
            </a:pPr>
            <a:r>
              <a:rPr lang="en-US" sz="2400" dirty="0"/>
              <a:t>2</a:t>
            </a:r>
            <a:r>
              <a:rPr lang="en-US" sz="2400" dirty="0" smtClean="0"/>
              <a:t>0 </a:t>
            </a:r>
            <a:r>
              <a:rPr lang="en-US" sz="2400" dirty="0" smtClean="0"/>
              <a:t>points for </a:t>
            </a:r>
            <a:r>
              <a:rPr lang="en-US" sz="2400" dirty="0" smtClean="0"/>
              <a:t>appropriate typed skit</a:t>
            </a:r>
          </a:p>
          <a:p>
            <a:pPr marL="457200" lvl="1" indent="0">
              <a:buNone/>
            </a:pPr>
            <a:r>
              <a:rPr lang="en-US" sz="2400" dirty="0"/>
              <a:t>	</a:t>
            </a:r>
            <a:r>
              <a:rPr lang="en-US" sz="2400" i="1" dirty="0" smtClean="0"/>
              <a:t>Communication </a:t>
            </a:r>
            <a:r>
              <a:rPr lang="en-US" sz="2400" i="1" dirty="0" err="1" smtClean="0"/>
              <a:t>Skits_Entrepreneurship</a:t>
            </a:r>
            <a:endParaRPr lang="en-US" sz="2400" dirty="0" smtClean="0"/>
          </a:p>
        </p:txBody>
      </p:sp>
    </p:spTree>
    <p:extLst>
      <p:ext uri="{BB962C8B-B14F-4D97-AF65-F5344CB8AC3E}">
        <p14:creationId xmlns:p14="http://schemas.microsoft.com/office/powerpoint/2010/main" val="2662532822"/>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Speaking skills</a:t>
            </a:r>
            <a:endParaRPr lang="en-US" dirty="0"/>
          </a:p>
        </p:txBody>
      </p:sp>
      <p:sp>
        <p:nvSpPr>
          <p:cNvPr id="3" name="Content Placeholder 2"/>
          <p:cNvSpPr>
            <a:spLocks noGrp="1"/>
          </p:cNvSpPr>
          <p:nvPr>
            <p:ph sz="quarter" idx="13"/>
          </p:nvPr>
        </p:nvSpPr>
        <p:spPr/>
        <p:txBody>
          <a:bodyPr>
            <a:normAutofit/>
          </a:bodyPr>
          <a:lstStyle/>
          <a:p>
            <a:r>
              <a:rPr lang="en-US" sz="2000" dirty="0" smtClean="0"/>
              <a:t>Telephone Conversations</a:t>
            </a:r>
          </a:p>
          <a:p>
            <a:pPr lvl="1">
              <a:buFont typeface="+mj-lt"/>
              <a:buAutoNum type="arabicPeriod"/>
            </a:pPr>
            <a:r>
              <a:rPr lang="en-US" sz="2000" dirty="0" smtClean="0"/>
              <a:t>Speak clearly, and talk directly into the receiver.</a:t>
            </a:r>
          </a:p>
          <a:p>
            <a:pPr lvl="1">
              <a:buFont typeface="+mj-lt"/>
              <a:buAutoNum type="arabicPeriod"/>
            </a:pPr>
            <a:r>
              <a:rPr lang="en-US" sz="2000" dirty="0" smtClean="0"/>
              <a:t>Be cheerful. (Put a smile on your face.  They will hear it.)</a:t>
            </a:r>
          </a:p>
          <a:p>
            <a:pPr lvl="1">
              <a:buFont typeface="+mj-lt"/>
              <a:buAutoNum type="arabicPeriod"/>
            </a:pPr>
            <a:r>
              <a:rPr lang="en-US" sz="2000" dirty="0" smtClean="0"/>
              <a:t>Always speak politely.  Use proper language.  DO NOT interrupt.</a:t>
            </a:r>
          </a:p>
          <a:p>
            <a:pPr lvl="1">
              <a:buFont typeface="+mj-lt"/>
              <a:buAutoNum type="arabicPeriod"/>
            </a:pPr>
            <a:r>
              <a:rPr lang="en-US" sz="2000" dirty="0" smtClean="0"/>
              <a:t>Think about what you are going to say before you make the call.</a:t>
            </a:r>
          </a:p>
          <a:p>
            <a:pPr lvl="1">
              <a:buFont typeface="+mj-lt"/>
              <a:buAutoNum type="arabicPeriod"/>
            </a:pPr>
            <a:r>
              <a:rPr lang="en-US" sz="2000" dirty="0" smtClean="0"/>
              <a:t>Take notes.</a:t>
            </a:r>
            <a:endParaRPr lang="en-US" sz="2000" dirty="0"/>
          </a:p>
        </p:txBody>
      </p:sp>
      <p:pic>
        <p:nvPicPr>
          <p:cNvPr id="4" name="Picture 3" descr="AA053844.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773828" y="3584009"/>
            <a:ext cx="1121701" cy="3121256"/>
          </a:xfrm>
          <a:prstGeom prst="rect">
            <a:avLst/>
          </a:prstGeom>
        </p:spPr>
      </p:pic>
    </p:spTree>
    <p:extLst>
      <p:ext uri="{BB962C8B-B14F-4D97-AF65-F5344CB8AC3E}">
        <p14:creationId xmlns:p14="http://schemas.microsoft.com/office/powerpoint/2010/main" val="806484709"/>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Speaking skills</a:t>
            </a:r>
            <a:endParaRPr lang="en-US" dirty="0"/>
          </a:p>
        </p:txBody>
      </p:sp>
      <p:sp>
        <p:nvSpPr>
          <p:cNvPr id="3" name="Content Placeholder 2"/>
          <p:cNvSpPr>
            <a:spLocks noGrp="1"/>
          </p:cNvSpPr>
          <p:nvPr>
            <p:ph sz="quarter" idx="13"/>
          </p:nvPr>
        </p:nvSpPr>
        <p:spPr/>
        <p:txBody>
          <a:bodyPr>
            <a:normAutofit fontScale="92500" lnSpcReduction="10000"/>
          </a:bodyPr>
          <a:lstStyle/>
          <a:p>
            <a:r>
              <a:rPr lang="en-US" sz="2400" dirty="0" smtClean="0"/>
              <a:t>Telephone Skills</a:t>
            </a:r>
          </a:p>
          <a:p>
            <a:pPr marL="457200" lvl="1" indent="0">
              <a:buNone/>
            </a:pPr>
            <a:r>
              <a:rPr lang="en-US" sz="2400" u="sng" dirty="0" smtClean="0"/>
              <a:t>Assignment</a:t>
            </a:r>
            <a:r>
              <a:rPr lang="en-US" sz="2400" dirty="0" smtClean="0"/>
              <a:t>:  This time you get to teach the class.  In groups of 2 research telephone etiquette and telephone skills.  Create a PowerPoint and</a:t>
            </a:r>
            <a:r>
              <a:rPr lang="en-US" sz="2400" dirty="0"/>
              <a:t> </a:t>
            </a:r>
            <a:r>
              <a:rPr lang="en-US" sz="2400" dirty="0" smtClean="0"/>
              <a:t>video to teach the class what you have learned.  Using demonstrations will definitely help your grade.</a:t>
            </a:r>
          </a:p>
          <a:p>
            <a:pPr marL="457200" lvl="1" indent="0">
              <a:buNone/>
            </a:pPr>
            <a:endParaRPr lang="en-US" sz="2400" dirty="0"/>
          </a:p>
          <a:p>
            <a:pPr marL="457200" lvl="1" indent="0">
              <a:buNone/>
            </a:pPr>
            <a:r>
              <a:rPr lang="en-US" sz="2400" dirty="0" smtClean="0"/>
              <a:t>GRADING</a:t>
            </a:r>
          </a:p>
          <a:p>
            <a:pPr marL="457200" lvl="1" indent="0">
              <a:buNone/>
            </a:pPr>
            <a:r>
              <a:rPr lang="en-US" sz="2400" dirty="0" smtClean="0"/>
              <a:t>Demonstrate 10 rules for telephone etiquette.  20 points</a:t>
            </a:r>
          </a:p>
          <a:p>
            <a:pPr marL="457200" lvl="1" indent="0">
              <a:buNone/>
            </a:pPr>
            <a:r>
              <a:rPr lang="en-US" sz="2400" dirty="0" smtClean="0"/>
              <a:t>Present information. 10 points</a:t>
            </a:r>
          </a:p>
          <a:p>
            <a:pPr marL="457200" lvl="1" indent="0">
              <a:buNone/>
            </a:pPr>
            <a:r>
              <a:rPr lang="en-US" sz="2400" dirty="0" smtClean="0"/>
              <a:t>Video </a:t>
            </a:r>
            <a:r>
              <a:rPr lang="en-US" sz="2400" smtClean="0"/>
              <a:t>10 points</a:t>
            </a:r>
            <a:endParaRPr lang="en-US" sz="2400" dirty="0" smtClean="0"/>
          </a:p>
          <a:p>
            <a:pPr marL="457200" lvl="1" indent="0">
              <a:buNone/>
            </a:pPr>
            <a:endParaRPr lang="en-US" dirty="0"/>
          </a:p>
        </p:txBody>
      </p:sp>
      <p:pic>
        <p:nvPicPr>
          <p:cNvPr id="4" name="Picture 3" descr="AA009679.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466811" y="274638"/>
            <a:ext cx="2669533" cy="1725811"/>
          </a:xfrm>
          <a:prstGeom prst="rect">
            <a:avLst/>
          </a:prstGeom>
        </p:spPr>
      </p:pic>
    </p:spTree>
    <p:extLst>
      <p:ext uri="{BB962C8B-B14F-4D97-AF65-F5344CB8AC3E}">
        <p14:creationId xmlns:p14="http://schemas.microsoft.com/office/powerpoint/2010/main" val="1212243228"/>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Communication skills</a:t>
            </a:r>
            <a:endParaRPr lang="en-US" dirty="0"/>
          </a:p>
        </p:txBody>
      </p:sp>
      <p:sp>
        <p:nvSpPr>
          <p:cNvPr id="3" name="Content Placeholder 2"/>
          <p:cNvSpPr>
            <a:spLocks noGrp="1"/>
          </p:cNvSpPr>
          <p:nvPr>
            <p:ph sz="quarter" idx="13"/>
          </p:nvPr>
        </p:nvSpPr>
        <p:spPr/>
        <p:txBody>
          <a:bodyPr>
            <a:normAutofit fontScale="92500"/>
          </a:bodyPr>
          <a:lstStyle/>
          <a:p>
            <a:r>
              <a:rPr lang="en-US" sz="2400" dirty="0" smtClean="0"/>
              <a:t>Listening</a:t>
            </a:r>
          </a:p>
          <a:p>
            <a:pPr lvl="1"/>
            <a:r>
              <a:rPr lang="en-US" sz="2400" dirty="0" smtClean="0"/>
              <a:t>Focus your attention on the person who is speaking.</a:t>
            </a:r>
          </a:p>
          <a:p>
            <a:pPr lvl="1"/>
            <a:r>
              <a:rPr lang="en-US" sz="2400" dirty="0" smtClean="0"/>
              <a:t>Think about and try to understand what the other person is saying.</a:t>
            </a:r>
          </a:p>
          <a:p>
            <a:pPr lvl="1"/>
            <a:r>
              <a:rPr lang="en-US" sz="2400" dirty="0" smtClean="0"/>
              <a:t>Ask questions to make sure you understand what the person is saying.</a:t>
            </a:r>
          </a:p>
          <a:p>
            <a:pPr lvl="1"/>
            <a:r>
              <a:rPr lang="en-US" sz="2400" dirty="0" smtClean="0"/>
              <a:t>Take notes to confirm what you are hearing.</a:t>
            </a:r>
          </a:p>
          <a:p>
            <a:pPr lvl="1"/>
            <a:endParaRPr lang="en-US" sz="2400" dirty="0"/>
          </a:p>
          <a:p>
            <a:pPr marL="457200" lvl="1" indent="0">
              <a:buNone/>
            </a:pPr>
            <a:r>
              <a:rPr lang="en-US" sz="2400" dirty="0" smtClean="0"/>
              <a:t>Assign:  Why is it important for entrepreneurs to listen carefully?</a:t>
            </a:r>
            <a:endParaRPr lang="en-US" sz="2400" dirty="0"/>
          </a:p>
        </p:txBody>
      </p:sp>
      <p:pic>
        <p:nvPicPr>
          <p:cNvPr id="5" name="Picture 4" descr="j0316739.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014856" y="274638"/>
            <a:ext cx="2519544" cy="1696493"/>
          </a:xfrm>
          <a:prstGeom prst="rect">
            <a:avLst/>
          </a:prstGeom>
        </p:spPr>
      </p:pic>
    </p:spTree>
    <p:extLst>
      <p:ext uri="{BB962C8B-B14F-4D97-AF65-F5344CB8AC3E}">
        <p14:creationId xmlns:p14="http://schemas.microsoft.com/office/powerpoint/2010/main" val="2404632580"/>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sz="quarter" idx="13"/>
          </p:nvPr>
        </p:nvSpPr>
        <p:spPr/>
        <p:txBody>
          <a:bodyPr>
            <a:normAutofit lnSpcReduction="10000"/>
          </a:bodyPr>
          <a:lstStyle/>
          <a:p>
            <a:r>
              <a:rPr lang="en-US" sz="4400" dirty="0" smtClean="0"/>
              <a:t>The average person spends </a:t>
            </a:r>
          </a:p>
          <a:p>
            <a:r>
              <a:rPr lang="en-US" sz="4400" dirty="0" smtClean="0"/>
              <a:t>9% of his or her time writing, </a:t>
            </a:r>
          </a:p>
          <a:p>
            <a:r>
              <a:rPr lang="en-US" sz="4400" dirty="0" smtClean="0"/>
              <a:t>16% reading, </a:t>
            </a:r>
          </a:p>
          <a:p>
            <a:r>
              <a:rPr lang="en-US" sz="4400" dirty="0" smtClean="0"/>
              <a:t>30% speaking, </a:t>
            </a:r>
          </a:p>
          <a:p>
            <a:r>
              <a:rPr lang="en-US" sz="4400" dirty="0" smtClean="0"/>
              <a:t>and 45% listening.</a:t>
            </a:r>
            <a:endParaRPr lang="en-US" sz="4400" dirty="0"/>
          </a:p>
        </p:txBody>
      </p:sp>
    </p:spTree>
    <p:extLst>
      <p:ext uri="{BB962C8B-B14F-4D97-AF65-F5344CB8AC3E}">
        <p14:creationId xmlns:p14="http://schemas.microsoft.com/office/powerpoint/2010/main" val="2696232944"/>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Barriers to listening</a:t>
            </a:r>
            <a:endParaRPr lang="en-US" dirty="0"/>
          </a:p>
        </p:txBody>
      </p:sp>
      <p:sp>
        <p:nvSpPr>
          <p:cNvPr id="3" name="Content Placeholder 2"/>
          <p:cNvSpPr>
            <a:spLocks noGrp="1"/>
          </p:cNvSpPr>
          <p:nvPr>
            <p:ph sz="quarter" idx="13"/>
          </p:nvPr>
        </p:nvSpPr>
        <p:spPr/>
        <p:txBody>
          <a:bodyPr/>
          <a:lstStyle/>
          <a:p>
            <a:r>
              <a:rPr lang="en-US" dirty="0" smtClean="0"/>
              <a:t>Physical Distractions- sounds</a:t>
            </a:r>
          </a:p>
          <a:p>
            <a:r>
              <a:rPr lang="en-US" dirty="0" smtClean="0"/>
              <a:t>Personal Barriers – attitudes and feelings</a:t>
            </a:r>
          </a:p>
          <a:p>
            <a:r>
              <a:rPr lang="en-US" dirty="0" smtClean="0"/>
              <a:t>BAD LISTENING HABITS</a:t>
            </a:r>
          </a:p>
          <a:p>
            <a:pPr marL="800100" lvl="1" indent="-342900">
              <a:buFont typeface="+mj-lt"/>
              <a:buAutoNum type="arabicPeriod"/>
            </a:pPr>
            <a:endParaRPr lang="en-US" dirty="0"/>
          </a:p>
          <a:p>
            <a:pPr marL="800100" lvl="1" indent="-342900">
              <a:buFont typeface="+mj-lt"/>
              <a:buAutoNum type="arabicPeriod"/>
            </a:pPr>
            <a:r>
              <a:rPr lang="en-US" dirty="0" smtClean="0"/>
              <a:t>Criticizing the Speaker</a:t>
            </a:r>
          </a:p>
          <a:p>
            <a:pPr marL="800100" lvl="1" indent="-342900">
              <a:buFont typeface="+mj-lt"/>
              <a:buAutoNum type="arabicPeriod"/>
            </a:pPr>
            <a:r>
              <a:rPr lang="en-US" dirty="0" smtClean="0"/>
              <a:t>Interrupting the Speaker</a:t>
            </a:r>
          </a:p>
          <a:p>
            <a:pPr marL="800100" lvl="1" indent="-342900">
              <a:buFont typeface="+mj-lt"/>
              <a:buAutoNum type="arabicPeriod"/>
            </a:pPr>
            <a:r>
              <a:rPr lang="en-US" dirty="0" smtClean="0"/>
              <a:t>Pretending to Listen – do you rehearse what you are going to say or form a rebuttal</a:t>
            </a:r>
          </a:p>
          <a:p>
            <a:pPr marL="800100" lvl="1" indent="-342900">
              <a:buFont typeface="+mj-lt"/>
              <a:buAutoNum type="arabicPeriod"/>
            </a:pPr>
            <a:r>
              <a:rPr lang="en-US" dirty="0" smtClean="0"/>
              <a:t>Reacting Emotionally</a:t>
            </a:r>
          </a:p>
          <a:p>
            <a:pPr marL="800100" lvl="1" indent="-342900">
              <a:buFont typeface="+mj-lt"/>
              <a:buAutoNum type="arabicPeriod"/>
            </a:pPr>
            <a:r>
              <a:rPr lang="en-US" dirty="0" smtClean="0"/>
              <a:t>Creating Distractions – swinging hair, tapping pencil, leg bouncing</a:t>
            </a:r>
          </a:p>
          <a:p>
            <a:pPr marL="800100" lvl="1" indent="-342900">
              <a:buFont typeface="+mj-lt"/>
              <a:buAutoNum type="arabicPeriod"/>
            </a:pPr>
            <a:r>
              <a:rPr lang="en-US" dirty="0" smtClean="0"/>
              <a:t>Daydreaming</a:t>
            </a:r>
            <a:endParaRPr lang="en-US" dirty="0"/>
          </a:p>
        </p:txBody>
      </p:sp>
    </p:spTree>
    <p:extLst>
      <p:ext uri="{BB962C8B-B14F-4D97-AF65-F5344CB8AC3E}">
        <p14:creationId xmlns:p14="http://schemas.microsoft.com/office/powerpoint/2010/main" val="3815599872"/>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Active listening</a:t>
            </a:r>
            <a:endParaRPr lang="en-US" dirty="0"/>
          </a:p>
        </p:txBody>
      </p:sp>
      <p:sp>
        <p:nvSpPr>
          <p:cNvPr id="3" name="Content Placeholder 2"/>
          <p:cNvSpPr>
            <a:spLocks noGrp="1"/>
          </p:cNvSpPr>
          <p:nvPr>
            <p:ph sz="quarter" idx="13"/>
          </p:nvPr>
        </p:nvSpPr>
        <p:spPr/>
        <p:txBody>
          <a:bodyPr/>
          <a:lstStyle/>
          <a:p>
            <a:r>
              <a:rPr lang="en-US" dirty="0" smtClean="0"/>
              <a:t>Involves giving positive feedback to a speaker by maintaining eye contact, smiling, and nodding.</a:t>
            </a:r>
          </a:p>
          <a:p>
            <a:r>
              <a:rPr lang="en-US" dirty="0" smtClean="0"/>
              <a:t>Take notes</a:t>
            </a:r>
          </a:p>
          <a:p>
            <a:endParaRPr lang="en-US" dirty="0"/>
          </a:p>
          <a:p>
            <a:r>
              <a:rPr lang="en-US" dirty="0" smtClean="0"/>
              <a:t>FIRST STAGE – DECODING- Your brain must make sense out of the message that is heard.</a:t>
            </a:r>
          </a:p>
          <a:p>
            <a:r>
              <a:rPr lang="en-US" dirty="0" smtClean="0"/>
              <a:t>SECOND STAGE – LITERAL MEANING – Your brain must figure out what the message means.</a:t>
            </a:r>
          </a:p>
          <a:p>
            <a:r>
              <a:rPr lang="en-US" dirty="0" smtClean="0"/>
              <a:t>FINAL STAGE – REAL MEANING – During this stage you are evaluating and judging the speaker and message.</a:t>
            </a:r>
          </a:p>
          <a:p>
            <a:pPr marL="0" indent="0">
              <a:buNone/>
            </a:pPr>
            <a:endParaRPr lang="en-US" dirty="0"/>
          </a:p>
        </p:txBody>
      </p:sp>
    </p:spTree>
    <p:extLst>
      <p:ext uri="{BB962C8B-B14F-4D97-AF65-F5344CB8AC3E}">
        <p14:creationId xmlns:p14="http://schemas.microsoft.com/office/powerpoint/2010/main" val="1929371958"/>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Math skills</a:t>
            </a:r>
            <a:endParaRPr lang="en-US" dirty="0"/>
          </a:p>
        </p:txBody>
      </p:sp>
      <p:sp>
        <p:nvSpPr>
          <p:cNvPr id="3" name="Content Placeholder 2"/>
          <p:cNvSpPr>
            <a:spLocks noGrp="1"/>
          </p:cNvSpPr>
          <p:nvPr>
            <p:ph sz="quarter" idx="13"/>
          </p:nvPr>
        </p:nvSpPr>
        <p:spPr/>
        <p:txBody>
          <a:bodyPr/>
          <a:lstStyle/>
          <a:p>
            <a:r>
              <a:rPr lang="en-US" dirty="0" smtClean="0"/>
              <a:t>The Basics             Total Sales -  Total Expenses </a:t>
            </a:r>
            <a:r>
              <a:rPr lang="en-US" smtClean="0"/>
              <a:t>= Profit</a:t>
            </a:r>
            <a:endParaRPr lang="en-US" dirty="0" smtClean="0"/>
          </a:p>
          <a:p>
            <a:pPr lvl="1"/>
            <a:r>
              <a:rPr lang="en-US" dirty="0" smtClean="0"/>
              <a:t>Addition </a:t>
            </a:r>
          </a:p>
          <a:p>
            <a:pPr lvl="1"/>
            <a:r>
              <a:rPr lang="en-US" dirty="0" smtClean="0"/>
              <a:t>Subtraction</a:t>
            </a:r>
          </a:p>
          <a:p>
            <a:pPr lvl="1"/>
            <a:r>
              <a:rPr lang="en-US" dirty="0" smtClean="0"/>
              <a:t>Multiplication</a:t>
            </a:r>
          </a:p>
          <a:p>
            <a:pPr lvl="1"/>
            <a:r>
              <a:rPr lang="en-US" dirty="0" smtClean="0"/>
              <a:t>Division</a:t>
            </a:r>
          </a:p>
          <a:p>
            <a:pPr lvl="1"/>
            <a:endParaRPr lang="en-US" dirty="0"/>
          </a:p>
          <a:p>
            <a:r>
              <a:rPr lang="en-US" dirty="0" smtClean="0"/>
              <a:t>EXCEL Spreadsheets</a:t>
            </a:r>
          </a:p>
          <a:p>
            <a:endParaRPr lang="en-US" dirty="0"/>
          </a:p>
          <a:p>
            <a:r>
              <a:rPr lang="en-US" dirty="0" smtClean="0"/>
              <a:t>Assign:  Complete the math worksheets.</a:t>
            </a:r>
          </a:p>
          <a:p>
            <a:endParaRPr lang="en-US" dirty="0"/>
          </a:p>
          <a:p>
            <a:endParaRPr lang="en-US" dirty="0"/>
          </a:p>
        </p:txBody>
      </p:sp>
    </p:spTree>
    <p:extLst>
      <p:ext uri="{BB962C8B-B14F-4D97-AF65-F5344CB8AC3E}">
        <p14:creationId xmlns:p14="http://schemas.microsoft.com/office/powerpoint/2010/main" val="2732548310"/>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30467" y="178884"/>
            <a:ext cx="7924800" cy="737875"/>
          </a:xfrm>
        </p:spPr>
        <p:txBody>
          <a:bodyPr/>
          <a:lstStyle/>
          <a:p>
            <a:r>
              <a:rPr lang="en-US" dirty="0" smtClean="0"/>
              <a:t>Communication skills – writing skills</a:t>
            </a:r>
            <a:endParaRPr lang="en-US" dirty="0"/>
          </a:p>
        </p:txBody>
      </p:sp>
      <p:sp>
        <p:nvSpPr>
          <p:cNvPr id="3" name="Content Placeholder 2"/>
          <p:cNvSpPr>
            <a:spLocks noGrp="1"/>
          </p:cNvSpPr>
          <p:nvPr>
            <p:ph sz="quarter" idx="13"/>
          </p:nvPr>
        </p:nvSpPr>
        <p:spPr>
          <a:xfrm>
            <a:off x="609600" y="1081434"/>
            <a:ext cx="7924800" cy="4893322"/>
          </a:xfrm>
        </p:spPr>
        <p:txBody>
          <a:bodyPr>
            <a:normAutofit/>
          </a:bodyPr>
          <a:lstStyle/>
          <a:p>
            <a:r>
              <a:rPr lang="en-US" sz="2400" dirty="0" smtClean="0"/>
              <a:t>Effective Business Letters</a:t>
            </a:r>
          </a:p>
          <a:p>
            <a:pPr lvl="1"/>
            <a:r>
              <a:rPr lang="en-US" sz="2400" dirty="0" smtClean="0"/>
              <a:t>Key all formal correspondence.  Send handwritten letters only when they are intended as personal letters.</a:t>
            </a:r>
          </a:p>
          <a:p>
            <a:pPr lvl="1"/>
            <a:r>
              <a:rPr lang="en-US" sz="2400" dirty="0" smtClean="0"/>
              <a:t>Be sure to spell all names correctly and have the correct address.</a:t>
            </a:r>
          </a:p>
          <a:p>
            <a:pPr lvl="1"/>
            <a:r>
              <a:rPr lang="en-US" sz="2400" dirty="0" smtClean="0"/>
              <a:t>Always date your business correspondence.</a:t>
            </a:r>
          </a:p>
          <a:p>
            <a:pPr lvl="1"/>
            <a:r>
              <a:rPr lang="en-US" sz="2400" dirty="0" smtClean="0"/>
              <a:t>Use names and titles appropriately.</a:t>
            </a:r>
          </a:p>
          <a:p>
            <a:pPr lvl="1"/>
            <a:r>
              <a:rPr lang="en-US" sz="2400" dirty="0" smtClean="0"/>
              <a:t>Be direct and positive.</a:t>
            </a:r>
          </a:p>
          <a:p>
            <a:pPr marL="457200" lvl="1" indent="0" algn="ctr">
              <a:buNone/>
            </a:pPr>
            <a:endParaRPr lang="en-US" dirty="0"/>
          </a:p>
        </p:txBody>
      </p:sp>
      <p:pic>
        <p:nvPicPr>
          <p:cNvPr id="4" name="Picture 3" descr="j0316779.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367264" y="4011552"/>
            <a:ext cx="2365367" cy="1557200"/>
          </a:xfrm>
          <a:prstGeom prst="rect">
            <a:avLst/>
          </a:prstGeom>
        </p:spPr>
      </p:pic>
    </p:spTree>
    <p:extLst>
      <p:ext uri="{BB962C8B-B14F-4D97-AF65-F5344CB8AC3E}">
        <p14:creationId xmlns:p14="http://schemas.microsoft.com/office/powerpoint/2010/main" val="456376811"/>
      </p:ext>
    </p:extLst>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163863"/>
            <a:ext cx="7924800" cy="699860"/>
          </a:xfrm>
        </p:spPr>
        <p:txBody>
          <a:bodyPr/>
          <a:lstStyle/>
          <a:p>
            <a:r>
              <a:rPr lang="en-US" dirty="0" smtClean="0"/>
              <a:t>Math skills</a:t>
            </a:r>
            <a:endParaRPr lang="en-US" dirty="0"/>
          </a:p>
        </p:txBody>
      </p:sp>
      <p:sp>
        <p:nvSpPr>
          <p:cNvPr id="3" name="Content Placeholder 2"/>
          <p:cNvSpPr>
            <a:spLocks noGrp="1"/>
          </p:cNvSpPr>
          <p:nvPr>
            <p:ph sz="quarter" idx="13"/>
          </p:nvPr>
        </p:nvSpPr>
        <p:spPr>
          <a:xfrm>
            <a:off x="609600" y="1049354"/>
            <a:ext cx="7924800" cy="4114800"/>
          </a:xfrm>
        </p:spPr>
        <p:txBody>
          <a:bodyPr>
            <a:normAutofit/>
          </a:bodyPr>
          <a:lstStyle/>
          <a:p>
            <a:r>
              <a:rPr lang="en-US" sz="2400" dirty="0" smtClean="0"/>
              <a:t>Sales Transactions</a:t>
            </a:r>
          </a:p>
          <a:p>
            <a:pPr marL="0" indent="0">
              <a:buNone/>
            </a:pPr>
            <a:r>
              <a:rPr lang="en-US" sz="2400" dirty="0" smtClean="0"/>
              <a:t>Purchase Orders </a:t>
            </a:r>
            <a:endParaRPr lang="en-US" sz="2400" dirty="0"/>
          </a:p>
        </p:txBody>
      </p:sp>
      <p:pic>
        <p:nvPicPr>
          <p:cNvPr id="5" name="Picture 4" descr="Screen shot 2012-08-17 at 1.06.53 P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131300" y="918937"/>
            <a:ext cx="12700" cy="76200"/>
          </a:xfrm>
          <a:prstGeom prst="rect">
            <a:avLst/>
          </a:prstGeom>
        </p:spPr>
      </p:pic>
      <p:pic>
        <p:nvPicPr>
          <p:cNvPr id="6" name="Picture 5" descr="Screen shot 2012-08-17 at 1.05.42 P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700" y="2141958"/>
            <a:ext cx="9144000" cy="4716042"/>
          </a:xfrm>
          <a:prstGeom prst="rect">
            <a:avLst/>
          </a:prstGeom>
        </p:spPr>
      </p:pic>
    </p:spTree>
    <p:extLst>
      <p:ext uri="{BB962C8B-B14F-4D97-AF65-F5344CB8AC3E}">
        <p14:creationId xmlns:p14="http://schemas.microsoft.com/office/powerpoint/2010/main" val="2690730666"/>
      </p:ext>
    </p:extLst>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Math skills</a:t>
            </a:r>
            <a:endParaRPr lang="en-US" dirty="0"/>
          </a:p>
        </p:txBody>
      </p:sp>
      <p:sp>
        <p:nvSpPr>
          <p:cNvPr id="3" name="Content Placeholder 2"/>
          <p:cNvSpPr>
            <a:spLocks noGrp="1"/>
          </p:cNvSpPr>
          <p:nvPr>
            <p:ph sz="quarter" idx="13"/>
          </p:nvPr>
        </p:nvSpPr>
        <p:spPr/>
        <p:txBody>
          <a:bodyPr>
            <a:normAutofit/>
          </a:bodyPr>
          <a:lstStyle/>
          <a:p>
            <a:r>
              <a:rPr lang="en-US" sz="2400" dirty="0" smtClean="0"/>
              <a:t>Sales Invoice</a:t>
            </a:r>
            <a:endParaRPr lang="en-US" sz="2400" dirty="0"/>
          </a:p>
        </p:txBody>
      </p:sp>
      <p:pic>
        <p:nvPicPr>
          <p:cNvPr id="4" name="Picture 3" descr="Screen shot 2012-08-17 at 1.07.43 P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98645" y="2288661"/>
            <a:ext cx="7176836" cy="3811346"/>
          </a:xfrm>
          <a:prstGeom prst="rect">
            <a:avLst/>
          </a:prstGeom>
        </p:spPr>
      </p:pic>
    </p:spTree>
    <p:extLst>
      <p:ext uri="{BB962C8B-B14F-4D97-AF65-F5344CB8AC3E}">
        <p14:creationId xmlns:p14="http://schemas.microsoft.com/office/powerpoint/2010/main" val="4156840494"/>
      </p:ext>
    </p:extLst>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201963"/>
            <a:ext cx="7924800" cy="607837"/>
          </a:xfrm>
        </p:spPr>
        <p:txBody>
          <a:bodyPr/>
          <a:lstStyle/>
          <a:p>
            <a:r>
              <a:rPr lang="en-US" dirty="0" smtClean="0"/>
              <a:t>Math skills</a:t>
            </a:r>
            <a:endParaRPr lang="en-US" dirty="0"/>
          </a:p>
        </p:txBody>
      </p:sp>
      <p:sp>
        <p:nvSpPr>
          <p:cNvPr id="3" name="Content Placeholder 2"/>
          <p:cNvSpPr>
            <a:spLocks noGrp="1"/>
          </p:cNvSpPr>
          <p:nvPr>
            <p:ph sz="quarter" idx="13"/>
          </p:nvPr>
        </p:nvSpPr>
        <p:spPr>
          <a:xfrm>
            <a:off x="609600" y="827208"/>
            <a:ext cx="7924800" cy="4114800"/>
          </a:xfrm>
        </p:spPr>
        <p:txBody>
          <a:bodyPr>
            <a:normAutofit/>
          </a:bodyPr>
          <a:lstStyle/>
          <a:p>
            <a:r>
              <a:rPr lang="en-US" sz="2400" dirty="0" smtClean="0"/>
              <a:t>Growth Rates</a:t>
            </a:r>
          </a:p>
          <a:p>
            <a:pPr lvl="4"/>
            <a:r>
              <a:rPr lang="en-US" sz="2400" dirty="0" smtClean="0"/>
              <a:t>Calculating sales growth – sales from one period are compared with sales in a different period</a:t>
            </a:r>
            <a:endParaRPr lang="en-US" sz="2400" dirty="0"/>
          </a:p>
        </p:txBody>
      </p:sp>
      <p:pic>
        <p:nvPicPr>
          <p:cNvPr id="4" name="Picture 3" descr="photo.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653532" y="2517981"/>
            <a:ext cx="4138575" cy="4096471"/>
          </a:xfrm>
          <a:prstGeom prst="rect">
            <a:avLst/>
          </a:prstGeom>
        </p:spPr>
      </p:pic>
      <p:sp>
        <p:nvSpPr>
          <p:cNvPr id="5" name="TextBox 4"/>
          <p:cNvSpPr txBox="1"/>
          <p:nvPr/>
        </p:nvSpPr>
        <p:spPr>
          <a:xfrm>
            <a:off x="220892" y="3508593"/>
            <a:ext cx="4432640" cy="1477328"/>
          </a:xfrm>
          <a:prstGeom prst="rect">
            <a:avLst/>
          </a:prstGeom>
          <a:noFill/>
        </p:spPr>
        <p:txBody>
          <a:bodyPr wrap="square" rtlCol="0">
            <a:spAutoFit/>
          </a:bodyPr>
          <a:lstStyle/>
          <a:p>
            <a:r>
              <a:rPr lang="en-US" dirty="0" smtClean="0"/>
              <a:t>August sales – July sales = August increase</a:t>
            </a:r>
          </a:p>
          <a:p>
            <a:r>
              <a:rPr lang="en-US" dirty="0"/>
              <a:t> </a:t>
            </a:r>
            <a:r>
              <a:rPr lang="en-US" dirty="0" smtClean="0"/>
              <a:t>$26,710        -   $26,533  =  $177</a:t>
            </a:r>
          </a:p>
          <a:p>
            <a:endParaRPr lang="en-US" dirty="0"/>
          </a:p>
          <a:p>
            <a:r>
              <a:rPr lang="en-US" dirty="0" smtClean="0"/>
              <a:t>Aug. increase  /  July sales = Percent increase</a:t>
            </a:r>
          </a:p>
          <a:p>
            <a:r>
              <a:rPr lang="en-US" dirty="0"/>
              <a:t> </a:t>
            </a:r>
            <a:r>
              <a:rPr lang="en-US" dirty="0" smtClean="0"/>
              <a:t>   $177          /  $26,533      = .00667, or .7%</a:t>
            </a:r>
            <a:endParaRPr lang="en-US" dirty="0"/>
          </a:p>
        </p:txBody>
      </p:sp>
      <p:sp>
        <p:nvSpPr>
          <p:cNvPr id="6" name="TextBox 5"/>
          <p:cNvSpPr txBox="1"/>
          <p:nvPr/>
        </p:nvSpPr>
        <p:spPr>
          <a:xfrm>
            <a:off x="220892" y="2337379"/>
            <a:ext cx="3387007" cy="646331"/>
          </a:xfrm>
          <a:prstGeom prst="rect">
            <a:avLst/>
          </a:prstGeom>
          <a:noFill/>
        </p:spPr>
        <p:txBody>
          <a:bodyPr wrap="square" rtlCol="0">
            <a:spAutoFit/>
          </a:bodyPr>
          <a:lstStyle/>
          <a:p>
            <a:pPr algn="ctr"/>
            <a:r>
              <a:rPr lang="en-US" dirty="0" smtClean="0"/>
              <a:t>How did sales at the pharmacy grow in August?</a:t>
            </a:r>
            <a:endParaRPr lang="en-US" dirty="0"/>
          </a:p>
        </p:txBody>
      </p:sp>
      <p:sp>
        <p:nvSpPr>
          <p:cNvPr id="7" name="TextBox 6"/>
          <p:cNvSpPr txBox="1"/>
          <p:nvPr/>
        </p:nvSpPr>
        <p:spPr>
          <a:xfrm>
            <a:off x="220892" y="5392537"/>
            <a:ext cx="3387007" cy="646331"/>
          </a:xfrm>
          <a:prstGeom prst="rect">
            <a:avLst/>
          </a:prstGeom>
          <a:noFill/>
        </p:spPr>
        <p:txBody>
          <a:bodyPr wrap="square" rtlCol="0">
            <a:spAutoFit/>
          </a:bodyPr>
          <a:lstStyle/>
          <a:p>
            <a:r>
              <a:rPr lang="en-US" dirty="0" smtClean="0"/>
              <a:t>Show the math for the increase from November to December.</a:t>
            </a:r>
            <a:endParaRPr lang="en-US" dirty="0"/>
          </a:p>
        </p:txBody>
      </p:sp>
    </p:spTree>
    <p:extLst>
      <p:ext uri="{BB962C8B-B14F-4D97-AF65-F5344CB8AC3E}">
        <p14:creationId xmlns:p14="http://schemas.microsoft.com/office/powerpoint/2010/main" val="1879558409"/>
      </p:ext>
    </p:extLst>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165154"/>
            <a:ext cx="7924800" cy="626242"/>
          </a:xfrm>
        </p:spPr>
        <p:txBody>
          <a:bodyPr/>
          <a:lstStyle/>
          <a:p>
            <a:r>
              <a:rPr lang="en-US" dirty="0" smtClean="0"/>
              <a:t>Math skills</a:t>
            </a:r>
            <a:endParaRPr lang="en-US" dirty="0"/>
          </a:p>
        </p:txBody>
      </p:sp>
      <p:sp>
        <p:nvSpPr>
          <p:cNvPr id="3" name="Content Placeholder 2"/>
          <p:cNvSpPr>
            <a:spLocks noGrp="1"/>
          </p:cNvSpPr>
          <p:nvPr>
            <p:ph sz="quarter" idx="13"/>
          </p:nvPr>
        </p:nvSpPr>
        <p:spPr>
          <a:xfrm>
            <a:off x="609600" y="975442"/>
            <a:ext cx="7924800" cy="4739558"/>
          </a:xfrm>
        </p:spPr>
        <p:txBody>
          <a:bodyPr>
            <a:normAutofit/>
          </a:bodyPr>
          <a:lstStyle/>
          <a:p>
            <a:r>
              <a:rPr lang="en-US" sz="2400" dirty="0" smtClean="0"/>
              <a:t>Average Monthly Growth Rate</a:t>
            </a:r>
            <a:endParaRPr lang="en-US" sz="2400" dirty="0"/>
          </a:p>
        </p:txBody>
      </p:sp>
      <p:pic>
        <p:nvPicPr>
          <p:cNvPr id="4" name="Picture 3" descr="photo.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893058" y="2613448"/>
            <a:ext cx="3899050" cy="3859383"/>
          </a:xfrm>
          <a:prstGeom prst="rect">
            <a:avLst/>
          </a:prstGeom>
        </p:spPr>
      </p:pic>
      <p:sp>
        <p:nvSpPr>
          <p:cNvPr id="5" name="TextBox 4"/>
          <p:cNvSpPr txBox="1"/>
          <p:nvPr/>
        </p:nvSpPr>
        <p:spPr>
          <a:xfrm>
            <a:off x="478599" y="1730029"/>
            <a:ext cx="7326243" cy="646331"/>
          </a:xfrm>
          <a:prstGeom prst="rect">
            <a:avLst/>
          </a:prstGeom>
          <a:noFill/>
        </p:spPr>
        <p:txBody>
          <a:bodyPr wrap="square" rtlCol="0">
            <a:spAutoFit/>
          </a:bodyPr>
          <a:lstStyle/>
          <a:p>
            <a:r>
              <a:rPr lang="en-US" dirty="0" smtClean="0"/>
              <a:t>Total Monthly Growth / Number of Months = Average Monthly Growth Rate</a:t>
            </a:r>
          </a:p>
          <a:p>
            <a:r>
              <a:rPr lang="en-US" dirty="0"/>
              <a:t> </a:t>
            </a:r>
            <a:r>
              <a:rPr lang="en-US" dirty="0" smtClean="0"/>
              <a:t>     .0061                  /     5                         =   0.0122, or 1.2%</a:t>
            </a:r>
            <a:endParaRPr lang="en-US" dirty="0"/>
          </a:p>
        </p:txBody>
      </p:sp>
    </p:spTree>
    <p:extLst>
      <p:ext uri="{BB962C8B-B14F-4D97-AF65-F5344CB8AC3E}">
        <p14:creationId xmlns:p14="http://schemas.microsoft.com/office/powerpoint/2010/main" val="2647737180"/>
      </p:ext>
    </p:extLst>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459626"/>
            <a:ext cx="7924800" cy="479005"/>
          </a:xfrm>
        </p:spPr>
        <p:txBody>
          <a:bodyPr/>
          <a:lstStyle/>
          <a:p>
            <a:r>
              <a:rPr lang="en-US" dirty="0" smtClean="0"/>
              <a:t>Math skills</a:t>
            </a:r>
            <a:endParaRPr lang="en-US" dirty="0"/>
          </a:p>
        </p:txBody>
      </p:sp>
      <p:sp>
        <p:nvSpPr>
          <p:cNvPr id="3" name="Content Placeholder 2"/>
          <p:cNvSpPr>
            <a:spLocks noGrp="1"/>
          </p:cNvSpPr>
          <p:nvPr>
            <p:ph sz="quarter" idx="13"/>
          </p:nvPr>
        </p:nvSpPr>
        <p:spPr>
          <a:xfrm>
            <a:off x="609600" y="938631"/>
            <a:ext cx="7924800" cy="4776369"/>
          </a:xfrm>
        </p:spPr>
        <p:txBody>
          <a:bodyPr>
            <a:normAutofit/>
          </a:bodyPr>
          <a:lstStyle/>
          <a:p>
            <a:pPr marL="0" indent="0">
              <a:buNone/>
            </a:pPr>
            <a:r>
              <a:rPr lang="en-US" sz="2400" dirty="0" smtClean="0"/>
              <a:t>Interest Payments</a:t>
            </a:r>
          </a:p>
          <a:p>
            <a:r>
              <a:rPr lang="en-US" u="sng" dirty="0" smtClean="0"/>
              <a:t>Interest</a:t>
            </a:r>
            <a:r>
              <a:rPr lang="en-US" dirty="0" smtClean="0"/>
              <a:t> – an amount charged for borrowing money.</a:t>
            </a:r>
          </a:p>
          <a:p>
            <a:r>
              <a:rPr lang="en-US" u="sng" dirty="0" smtClean="0"/>
              <a:t>Principal</a:t>
            </a:r>
            <a:r>
              <a:rPr lang="en-US" dirty="0" smtClean="0"/>
              <a:t> – the amount borrowed</a:t>
            </a:r>
          </a:p>
          <a:p>
            <a:r>
              <a:rPr lang="en-US" u="sng" dirty="0" smtClean="0"/>
              <a:t>Rate of Interest </a:t>
            </a:r>
            <a:r>
              <a:rPr lang="en-US" dirty="0" smtClean="0"/>
              <a:t>– the percent that is the basis for interest earned or paid. Usually stated in terms of a year.</a:t>
            </a:r>
          </a:p>
          <a:p>
            <a:r>
              <a:rPr lang="en-US" u="sng" dirty="0" smtClean="0"/>
              <a:t>Term (Time)</a:t>
            </a:r>
            <a:r>
              <a:rPr lang="en-US" dirty="0" smtClean="0"/>
              <a:t> – The number of years for which the loan is extended.</a:t>
            </a:r>
          </a:p>
          <a:p>
            <a:endParaRPr lang="en-US" dirty="0"/>
          </a:p>
          <a:p>
            <a:r>
              <a:rPr lang="en-US" dirty="0" smtClean="0"/>
              <a:t>Principal  X  Rate  X Time (stated in terms of a year) = Simple Interest</a:t>
            </a:r>
          </a:p>
          <a:p>
            <a:r>
              <a:rPr lang="en-US" dirty="0" smtClean="0"/>
              <a:t>$25,000  X  .095 (9.5%) X 5 years =  $11,875</a:t>
            </a:r>
          </a:p>
          <a:p>
            <a:r>
              <a:rPr lang="en-US" dirty="0" smtClean="0"/>
              <a:t>Total Paid Back to Bank is  $25,000 + $11,875 = $36,875</a:t>
            </a:r>
          </a:p>
          <a:p>
            <a:endParaRPr lang="en-US" dirty="0"/>
          </a:p>
          <a:p>
            <a:r>
              <a:rPr lang="en-US" dirty="0" smtClean="0"/>
              <a:t>How much simple interest would you pay a year on a $30,000 loan at a rate of 8.25%%</a:t>
            </a:r>
            <a:endParaRPr lang="en-US" dirty="0"/>
          </a:p>
        </p:txBody>
      </p:sp>
    </p:spTree>
    <p:extLst>
      <p:ext uri="{BB962C8B-B14F-4D97-AF65-F5344CB8AC3E}">
        <p14:creationId xmlns:p14="http://schemas.microsoft.com/office/powerpoint/2010/main" val="3110810110"/>
      </p:ext>
    </p:extLst>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224631"/>
            <a:ext cx="7924800" cy="795338"/>
          </a:xfrm>
        </p:spPr>
        <p:txBody>
          <a:bodyPr/>
          <a:lstStyle/>
          <a:p>
            <a:r>
              <a:rPr lang="en-US" dirty="0" smtClean="0"/>
              <a:t>Math skills</a:t>
            </a:r>
            <a:endParaRPr lang="en-US" dirty="0"/>
          </a:p>
        </p:txBody>
      </p:sp>
      <p:sp>
        <p:nvSpPr>
          <p:cNvPr id="3" name="Content Placeholder 2"/>
          <p:cNvSpPr>
            <a:spLocks noGrp="1"/>
          </p:cNvSpPr>
          <p:nvPr>
            <p:ph sz="quarter" idx="13"/>
          </p:nvPr>
        </p:nvSpPr>
        <p:spPr>
          <a:xfrm>
            <a:off x="609600" y="1019969"/>
            <a:ext cx="7924800" cy="4114800"/>
          </a:xfrm>
        </p:spPr>
        <p:txBody>
          <a:bodyPr>
            <a:normAutofit/>
          </a:bodyPr>
          <a:lstStyle/>
          <a:p>
            <a:pPr marL="0" indent="0">
              <a:buNone/>
            </a:pPr>
            <a:r>
              <a:rPr lang="en-US" dirty="0" smtClean="0"/>
              <a:t>Markups </a:t>
            </a:r>
          </a:p>
          <a:p>
            <a:r>
              <a:rPr lang="en-US" u="sng" dirty="0" smtClean="0"/>
              <a:t>Markup</a:t>
            </a:r>
            <a:r>
              <a:rPr lang="en-US" dirty="0" smtClean="0"/>
              <a:t> – an amount added to the cost price to determine the sales price (it must cover expenses and earn a profit</a:t>
            </a:r>
          </a:p>
          <a:p>
            <a:endParaRPr lang="en-US" dirty="0"/>
          </a:p>
          <a:p>
            <a:pPr marL="0" indent="0">
              <a:buNone/>
            </a:pPr>
            <a:r>
              <a:rPr lang="en-US" dirty="0" smtClean="0"/>
              <a:t>	You own an office supply store that sells desk lamps.  Purchase price = $14</a:t>
            </a:r>
          </a:p>
          <a:p>
            <a:pPr marL="0" indent="0">
              <a:buNone/>
            </a:pPr>
            <a:r>
              <a:rPr lang="en-US" dirty="0"/>
              <a:t>	</a:t>
            </a:r>
            <a:r>
              <a:rPr lang="en-US" dirty="0" smtClean="0"/>
              <a:t>To cover your expenses and make a profit you need to add a markup of 35%.</a:t>
            </a:r>
          </a:p>
          <a:p>
            <a:pPr marL="0" indent="0" algn="ctr">
              <a:buNone/>
            </a:pPr>
            <a:r>
              <a:rPr lang="en-US" dirty="0" smtClean="0"/>
              <a:t>$14 X 0.35 = $4.90 Markup</a:t>
            </a:r>
          </a:p>
          <a:p>
            <a:pPr marL="0" indent="0" algn="ctr">
              <a:buNone/>
            </a:pPr>
            <a:r>
              <a:rPr lang="en-US" dirty="0" smtClean="0"/>
              <a:t>$14 + $4.90 = $18.90 Selling Price</a:t>
            </a:r>
          </a:p>
          <a:p>
            <a:pPr marL="0" indent="0" algn="ctr">
              <a:buNone/>
            </a:pPr>
            <a:endParaRPr lang="en-US" dirty="0"/>
          </a:p>
          <a:p>
            <a:pPr marL="0" indent="0" algn="ctr">
              <a:buNone/>
            </a:pPr>
            <a:r>
              <a:rPr lang="en-US" dirty="0" smtClean="0"/>
              <a:t>Purchase Price of Item is $40, Markup Needed is 40%, What is the selling price?</a:t>
            </a:r>
          </a:p>
          <a:p>
            <a:pPr marL="0" indent="0" algn="ctr">
              <a:buNone/>
            </a:pPr>
            <a:endParaRPr lang="en-US" dirty="0" smtClean="0"/>
          </a:p>
          <a:p>
            <a:pPr marL="0" indent="0" algn="ctr">
              <a:buNone/>
            </a:pPr>
            <a:endParaRPr lang="en-US" dirty="0"/>
          </a:p>
        </p:txBody>
      </p:sp>
      <p:sp>
        <p:nvSpPr>
          <p:cNvPr id="4" name="TextBox 3"/>
          <p:cNvSpPr txBox="1"/>
          <p:nvPr/>
        </p:nvSpPr>
        <p:spPr>
          <a:xfrm>
            <a:off x="4575758" y="5147469"/>
            <a:ext cx="2320342" cy="369332"/>
          </a:xfrm>
          <a:prstGeom prst="rect">
            <a:avLst/>
          </a:prstGeom>
          <a:noFill/>
        </p:spPr>
        <p:txBody>
          <a:bodyPr wrap="square" rtlCol="0">
            <a:spAutoFit/>
          </a:bodyPr>
          <a:lstStyle/>
          <a:p>
            <a:r>
              <a:rPr lang="en-US" dirty="0" smtClean="0"/>
              <a:t>$40 x .4 = 16+40 =$56</a:t>
            </a:r>
            <a:endParaRPr lang="en-US" dirty="0"/>
          </a:p>
        </p:txBody>
      </p:sp>
    </p:spTree>
    <p:extLst>
      <p:ext uri="{BB962C8B-B14F-4D97-AF65-F5344CB8AC3E}">
        <p14:creationId xmlns:p14="http://schemas.microsoft.com/office/powerpoint/2010/main" val="1622160893"/>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Math skills</a:t>
            </a:r>
            <a:endParaRPr lang="en-US" dirty="0"/>
          </a:p>
        </p:txBody>
      </p:sp>
      <p:sp>
        <p:nvSpPr>
          <p:cNvPr id="3" name="Content Placeholder 2"/>
          <p:cNvSpPr>
            <a:spLocks noGrp="1"/>
          </p:cNvSpPr>
          <p:nvPr>
            <p:ph sz="quarter" idx="13"/>
          </p:nvPr>
        </p:nvSpPr>
        <p:spPr/>
        <p:txBody>
          <a:bodyPr>
            <a:normAutofit lnSpcReduction="10000"/>
          </a:bodyPr>
          <a:lstStyle/>
          <a:p>
            <a:r>
              <a:rPr lang="en-US" u="sng" dirty="0"/>
              <a:t>Markdown</a:t>
            </a:r>
            <a:r>
              <a:rPr lang="en-US" dirty="0"/>
              <a:t> – an amount deducted from the retail price to determine the sales price</a:t>
            </a:r>
            <a:r>
              <a:rPr lang="en-US" dirty="0" smtClean="0"/>
              <a:t>.</a:t>
            </a:r>
          </a:p>
          <a:p>
            <a:endParaRPr lang="en-US" dirty="0"/>
          </a:p>
          <a:p>
            <a:r>
              <a:rPr lang="en-US" dirty="0" smtClean="0"/>
              <a:t>To unload last year’s file cabinets, which sold for $149.95, you decide to reduce their price to just $99.95 each.</a:t>
            </a:r>
          </a:p>
          <a:p>
            <a:r>
              <a:rPr lang="en-US" dirty="0" smtClean="0"/>
              <a:t>How large a percentage markdown are you offering?</a:t>
            </a:r>
          </a:p>
          <a:p>
            <a:endParaRPr lang="en-US" dirty="0"/>
          </a:p>
          <a:p>
            <a:pPr lvl="1">
              <a:buFont typeface="+mj-lt"/>
              <a:buAutoNum type="arabicPeriod"/>
            </a:pPr>
            <a:r>
              <a:rPr lang="en-US" dirty="0" smtClean="0"/>
              <a:t>Calculate difference between the original price and the sales price.</a:t>
            </a:r>
          </a:p>
          <a:p>
            <a:pPr marL="0" indent="0">
              <a:buNone/>
            </a:pPr>
            <a:r>
              <a:rPr lang="en-US" dirty="0" smtClean="0"/>
              <a:t>              $149.95 - $99.95  = $50.00</a:t>
            </a:r>
          </a:p>
          <a:p>
            <a:pPr lvl="1">
              <a:buAutoNum type="arabicPeriod" startAt="2"/>
            </a:pPr>
            <a:r>
              <a:rPr lang="en-US" dirty="0" smtClean="0"/>
              <a:t>Then calculate what percentage that difference represents of the original price.</a:t>
            </a:r>
          </a:p>
          <a:p>
            <a:pPr marL="0" indent="0">
              <a:buNone/>
            </a:pPr>
            <a:r>
              <a:rPr lang="en-US" dirty="0"/>
              <a:t> </a:t>
            </a:r>
            <a:r>
              <a:rPr lang="en-US" dirty="0" smtClean="0"/>
              <a:t>            $50  /  $149.95  =  0.33 or 33 %</a:t>
            </a:r>
          </a:p>
          <a:p>
            <a:pPr marL="0" indent="0" algn="ctr">
              <a:buNone/>
            </a:pPr>
            <a:r>
              <a:rPr lang="en-US" dirty="0" smtClean="0"/>
              <a:t>What is the markdown for a computer that was sold for $500, but reduced to $420.</a:t>
            </a:r>
          </a:p>
          <a:p>
            <a:pPr marL="0" indent="0" algn="ctr">
              <a:buNone/>
            </a:pPr>
            <a:endParaRPr lang="en-US" dirty="0"/>
          </a:p>
          <a:p>
            <a:endParaRPr lang="en-US" dirty="0"/>
          </a:p>
        </p:txBody>
      </p:sp>
      <p:sp>
        <p:nvSpPr>
          <p:cNvPr id="4" name="TextBox 3"/>
          <p:cNvSpPr txBox="1"/>
          <p:nvPr/>
        </p:nvSpPr>
        <p:spPr>
          <a:xfrm>
            <a:off x="3035300" y="5530334"/>
            <a:ext cx="3048000" cy="369332"/>
          </a:xfrm>
          <a:prstGeom prst="rect">
            <a:avLst/>
          </a:prstGeom>
          <a:noFill/>
        </p:spPr>
        <p:txBody>
          <a:bodyPr wrap="square" rtlCol="0">
            <a:spAutoFit/>
          </a:bodyPr>
          <a:lstStyle/>
          <a:p>
            <a:r>
              <a:rPr lang="en-US" dirty="0" smtClean="0"/>
              <a:t>500-420=80/500=.16, or 16 %</a:t>
            </a:r>
            <a:endParaRPr lang="en-US" dirty="0"/>
          </a:p>
        </p:txBody>
      </p:sp>
    </p:spTree>
    <p:extLst>
      <p:ext uri="{BB962C8B-B14F-4D97-AF65-F5344CB8AC3E}">
        <p14:creationId xmlns:p14="http://schemas.microsoft.com/office/powerpoint/2010/main" val="590751093"/>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Math skills</a:t>
            </a:r>
            <a:endParaRPr lang="en-US" dirty="0"/>
          </a:p>
        </p:txBody>
      </p:sp>
      <p:sp>
        <p:nvSpPr>
          <p:cNvPr id="3" name="Content Placeholder 2"/>
          <p:cNvSpPr>
            <a:spLocks noGrp="1"/>
          </p:cNvSpPr>
          <p:nvPr>
            <p:ph sz="quarter" idx="13"/>
          </p:nvPr>
        </p:nvSpPr>
        <p:spPr/>
        <p:txBody>
          <a:bodyPr/>
          <a:lstStyle/>
          <a:p>
            <a:r>
              <a:rPr lang="en-US" dirty="0" smtClean="0"/>
              <a:t>Discounts- a reduction in the price of a product or service.</a:t>
            </a:r>
          </a:p>
          <a:p>
            <a:pPr marL="0" indent="0" algn="ctr">
              <a:buNone/>
            </a:pPr>
            <a:r>
              <a:rPr lang="en-US" dirty="0" smtClean="0"/>
              <a:t>Sometimes given for buying large quantities or paying in short period of times.</a:t>
            </a:r>
          </a:p>
          <a:p>
            <a:pPr marL="0" indent="0" algn="ctr">
              <a:buNone/>
            </a:pPr>
            <a:endParaRPr lang="en-US" dirty="0"/>
          </a:p>
          <a:p>
            <a:pPr marL="0" indent="0">
              <a:buNone/>
            </a:pPr>
            <a:r>
              <a:rPr lang="en-US" dirty="0" smtClean="0"/>
              <a:t>Retail Price     X    Discount Percent      =   Amount of Discount</a:t>
            </a:r>
          </a:p>
          <a:p>
            <a:pPr marL="0" indent="0">
              <a:buNone/>
            </a:pPr>
            <a:r>
              <a:rPr lang="en-US" dirty="0" smtClean="0"/>
              <a:t>$54.99           X       0.15 (15%)          =    $8.25</a:t>
            </a:r>
          </a:p>
          <a:p>
            <a:pPr marL="0" indent="0">
              <a:buNone/>
            </a:pPr>
            <a:endParaRPr lang="en-US" dirty="0"/>
          </a:p>
          <a:p>
            <a:pPr marL="0" indent="0">
              <a:buNone/>
            </a:pPr>
            <a:r>
              <a:rPr lang="en-US" dirty="0" smtClean="0"/>
              <a:t>Retail Price     -   Amount of Discount  =   Amount Received</a:t>
            </a:r>
          </a:p>
          <a:p>
            <a:pPr marL="0" indent="0">
              <a:buNone/>
            </a:pPr>
            <a:r>
              <a:rPr lang="en-US" dirty="0" smtClean="0"/>
              <a:t>$54.99          -     $8.25                            =  $46.74</a:t>
            </a:r>
            <a:endParaRPr lang="en-US" dirty="0"/>
          </a:p>
          <a:p>
            <a:pPr marL="0" indent="0">
              <a:buNone/>
            </a:pPr>
            <a:endParaRPr lang="en-US" dirty="0" smtClean="0"/>
          </a:p>
          <a:p>
            <a:pPr marL="0" indent="0">
              <a:buNone/>
            </a:pPr>
            <a:endParaRPr lang="en-US" dirty="0"/>
          </a:p>
          <a:p>
            <a:pPr marL="0" indent="0">
              <a:buNone/>
            </a:pPr>
            <a:endParaRPr lang="en-US" dirty="0" smtClean="0"/>
          </a:p>
        </p:txBody>
      </p:sp>
    </p:spTree>
    <p:extLst>
      <p:ext uri="{BB962C8B-B14F-4D97-AF65-F5344CB8AC3E}">
        <p14:creationId xmlns:p14="http://schemas.microsoft.com/office/powerpoint/2010/main" val="535135712"/>
      </p:ext>
    </p:extLst>
  </p:cSld>
  <p:clrMapOvr>
    <a:masterClrMapping/>
  </p:clrMapOvr>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Problem-solving skills</a:t>
            </a:r>
            <a:endParaRPr lang="en-US" dirty="0"/>
          </a:p>
        </p:txBody>
      </p:sp>
      <p:sp>
        <p:nvSpPr>
          <p:cNvPr id="3" name="Content Placeholder 2"/>
          <p:cNvSpPr>
            <a:spLocks noGrp="1"/>
          </p:cNvSpPr>
          <p:nvPr>
            <p:ph sz="quarter" idx="13"/>
          </p:nvPr>
        </p:nvSpPr>
        <p:spPr/>
        <p:txBody>
          <a:bodyPr>
            <a:normAutofit/>
          </a:bodyPr>
          <a:lstStyle/>
          <a:p>
            <a:r>
              <a:rPr lang="en-US" sz="2400" dirty="0" smtClean="0"/>
              <a:t>Define the Problem</a:t>
            </a:r>
          </a:p>
          <a:p>
            <a:r>
              <a:rPr lang="en-US" sz="2400" dirty="0" smtClean="0"/>
              <a:t>Gather Information</a:t>
            </a:r>
          </a:p>
          <a:p>
            <a:r>
              <a:rPr lang="en-US" sz="2400" dirty="0" smtClean="0"/>
              <a:t>Identify Various Solutions</a:t>
            </a:r>
          </a:p>
          <a:p>
            <a:r>
              <a:rPr lang="en-US" sz="2400" dirty="0" smtClean="0"/>
              <a:t>Evaluate Alternatives and Select the Best Option</a:t>
            </a:r>
          </a:p>
          <a:p>
            <a:r>
              <a:rPr lang="en-US" sz="2400" dirty="0" smtClean="0"/>
              <a:t>Take Action</a:t>
            </a:r>
          </a:p>
          <a:p>
            <a:r>
              <a:rPr lang="en-US" sz="2400" dirty="0" smtClean="0"/>
              <a:t>Evaluate the Action</a:t>
            </a:r>
            <a:endParaRPr lang="en-US" sz="2400" dirty="0"/>
          </a:p>
        </p:txBody>
      </p:sp>
      <p:pic>
        <p:nvPicPr>
          <p:cNvPr id="4" name="Picture 3" descr="j0315598.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245100" y="295656"/>
            <a:ext cx="3657600" cy="2609088"/>
          </a:xfrm>
          <a:prstGeom prst="rect">
            <a:avLst/>
          </a:prstGeom>
        </p:spPr>
      </p:pic>
    </p:spTree>
    <p:extLst>
      <p:ext uri="{BB962C8B-B14F-4D97-AF65-F5344CB8AC3E}">
        <p14:creationId xmlns:p14="http://schemas.microsoft.com/office/powerpoint/2010/main" val="2734817040"/>
      </p:ext>
    </p:extLst>
  </p:cSld>
  <p:clrMapOvr>
    <a:masterClrMapping/>
  </p:clrMapOvr>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Problem-solving skills</a:t>
            </a:r>
            <a:endParaRPr lang="en-US" dirty="0"/>
          </a:p>
        </p:txBody>
      </p:sp>
      <p:sp>
        <p:nvSpPr>
          <p:cNvPr id="3" name="Content Placeholder 2"/>
          <p:cNvSpPr>
            <a:spLocks noGrp="1"/>
          </p:cNvSpPr>
          <p:nvPr>
            <p:ph sz="quarter" idx="13"/>
          </p:nvPr>
        </p:nvSpPr>
        <p:spPr/>
        <p:txBody>
          <a:bodyPr/>
          <a:lstStyle/>
          <a:p>
            <a:r>
              <a:rPr lang="en-US" u="sng" dirty="0" smtClean="0"/>
              <a:t>Brainstorming</a:t>
            </a:r>
            <a:r>
              <a:rPr lang="en-US" dirty="0" smtClean="0"/>
              <a:t> – a creative group problem-solving technique that involves generating a large number of fresh ideas. </a:t>
            </a:r>
          </a:p>
          <a:p>
            <a:r>
              <a:rPr lang="en-US" dirty="0" smtClean="0"/>
              <a:t> All of the the ideas are written down and are not analyzed or critiqued at this session.</a:t>
            </a:r>
          </a:p>
          <a:p>
            <a:endParaRPr lang="en-US" dirty="0"/>
          </a:p>
          <a:p>
            <a:r>
              <a:rPr lang="en-US" u="sng" dirty="0" smtClean="0"/>
              <a:t>Consensus</a:t>
            </a:r>
            <a:r>
              <a:rPr lang="en-US" dirty="0" smtClean="0"/>
              <a:t> – agreement among a group of people, finding a solution everyone agrees to accept</a:t>
            </a:r>
            <a:endParaRPr lang="en-US" dirty="0"/>
          </a:p>
        </p:txBody>
      </p:sp>
    </p:spTree>
    <p:extLst>
      <p:ext uri="{BB962C8B-B14F-4D97-AF65-F5344CB8AC3E}">
        <p14:creationId xmlns:p14="http://schemas.microsoft.com/office/powerpoint/2010/main" val="1085451881"/>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30467" y="178884"/>
            <a:ext cx="7924800" cy="737875"/>
          </a:xfrm>
        </p:spPr>
        <p:txBody>
          <a:bodyPr/>
          <a:lstStyle/>
          <a:p>
            <a:r>
              <a:rPr lang="en-US" dirty="0" smtClean="0"/>
              <a:t>Communication skills – writing skills</a:t>
            </a:r>
            <a:endParaRPr lang="en-US" dirty="0"/>
          </a:p>
        </p:txBody>
      </p:sp>
      <p:sp>
        <p:nvSpPr>
          <p:cNvPr id="3" name="Content Placeholder 2"/>
          <p:cNvSpPr>
            <a:spLocks noGrp="1"/>
          </p:cNvSpPr>
          <p:nvPr>
            <p:ph sz="quarter" idx="13"/>
          </p:nvPr>
        </p:nvSpPr>
        <p:spPr>
          <a:xfrm>
            <a:off x="609600" y="1081434"/>
            <a:ext cx="7924800" cy="4893322"/>
          </a:xfrm>
        </p:spPr>
        <p:txBody>
          <a:bodyPr>
            <a:normAutofit lnSpcReduction="10000"/>
          </a:bodyPr>
          <a:lstStyle/>
          <a:p>
            <a:r>
              <a:rPr lang="en-US" dirty="0" smtClean="0"/>
              <a:t>Effective Business Letters</a:t>
            </a:r>
          </a:p>
          <a:p>
            <a:pPr lvl="1"/>
            <a:r>
              <a:rPr lang="en-US" sz="2400" dirty="0" smtClean="0"/>
              <a:t>Be persuasive and specific.  Make sure the action you want from the reader is clear.</a:t>
            </a:r>
          </a:p>
          <a:p>
            <a:pPr lvl="1"/>
            <a:r>
              <a:rPr lang="en-US" sz="2400" dirty="0" smtClean="0"/>
              <a:t>Avoid using fancy language.  Use straightforward language that says exactly what you want.</a:t>
            </a:r>
          </a:p>
          <a:p>
            <a:pPr lvl="1"/>
            <a:r>
              <a:rPr lang="en-US" sz="2400" dirty="0" smtClean="0"/>
              <a:t>Be polite.</a:t>
            </a:r>
          </a:p>
          <a:p>
            <a:pPr lvl="1"/>
            <a:r>
              <a:rPr lang="en-US" sz="2400" dirty="0" smtClean="0"/>
              <a:t>Use appropriate closing. (Sincerely, Sincerely yours, Cordially, Cordially yours, Best regards)</a:t>
            </a:r>
          </a:p>
          <a:p>
            <a:pPr lvl="1"/>
            <a:r>
              <a:rPr lang="en-US" sz="2400" dirty="0" smtClean="0"/>
              <a:t>Proofread for spelling and grammatical errors.</a:t>
            </a:r>
          </a:p>
          <a:p>
            <a:pPr marL="457200" lvl="1" indent="0" algn="ctr">
              <a:buNone/>
            </a:pPr>
            <a:r>
              <a:rPr lang="en-US" sz="2400" dirty="0"/>
              <a:t>http://</a:t>
            </a:r>
            <a:r>
              <a:rPr lang="en-US" sz="2400" dirty="0" err="1"/>
              <a:t>www.office.xerox.com</a:t>
            </a:r>
            <a:r>
              <a:rPr lang="en-US" sz="2400" dirty="0"/>
              <a:t>/small-business/tips/business-letter/</a:t>
            </a:r>
            <a:r>
              <a:rPr lang="en-US" sz="2400" dirty="0" err="1"/>
              <a:t>enus.html</a:t>
            </a:r>
            <a:endParaRPr lang="en-US" sz="2400" dirty="0"/>
          </a:p>
          <a:p>
            <a:pPr marL="457200" lvl="1" indent="0" algn="ctr">
              <a:buNone/>
            </a:pPr>
            <a:endParaRPr lang="en-US" dirty="0"/>
          </a:p>
        </p:txBody>
      </p:sp>
    </p:spTree>
    <p:extLst>
      <p:ext uri="{BB962C8B-B14F-4D97-AF65-F5344CB8AC3E}">
        <p14:creationId xmlns:p14="http://schemas.microsoft.com/office/powerpoint/2010/main" val="3850833860"/>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080930-FullBlockPersonalBusinessLetterEx.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16213" y="0"/>
            <a:ext cx="5301774" cy="6858000"/>
          </a:xfrm>
          <a:prstGeom prst="rect">
            <a:avLst/>
          </a:prstGeom>
        </p:spPr>
      </p:pic>
    </p:spTree>
    <p:extLst>
      <p:ext uri="{BB962C8B-B14F-4D97-AF65-F5344CB8AC3E}">
        <p14:creationId xmlns:p14="http://schemas.microsoft.com/office/powerpoint/2010/main" val="834563899"/>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photo.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93278" y="0"/>
            <a:ext cx="5450796" cy="6858000"/>
          </a:xfrm>
          <a:prstGeom prst="rect">
            <a:avLst/>
          </a:prstGeom>
        </p:spPr>
      </p:pic>
    </p:spTree>
    <p:extLst>
      <p:ext uri="{BB962C8B-B14F-4D97-AF65-F5344CB8AC3E}">
        <p14:creationId xmlns:p14="http://schemas.microsoft.com/office/powerpoint/2010/main" val="3512423643"/>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Business Letter assignment:</a:t>
            </a:r>
            <a:endParaRPr lang="en-US" dirty="0"/>
          </a:p>
        </p:txBody>
      </p:sp>
      <p:sp>
        <p:nvSpPr>
          <p:cNvPr id="3" name="Content Placeholder 2"/>
          <p:cNvSpPr>
            <a:spLocks noGrp="1"/>
          </p:cNvSpPr>
          <p:nvPr>
            <p:ph sz="quarter" idx="13"/>
          </p:nvPr>
        </p:nvSpPr>
        <p:spPr/>
        <p:txBody>
          <a:bodyPr>
            <a:normAutofit lnSpcReduction="10000"/>
          </a:bodyPr>
          <a:lstStyle/>
          <a:p>
            <a:pPr marL="0" indent="0">
              <a:buNone/>
            </a:pPr>
            <a:endParaRPr lang="en-US" dirty="0" smtClean="0"/>
          </a:p>
          <a:p>
            <a:r>
              <a:rPr lang="en-US" dirty="0" smtClean="0"/>
              <a:t>Type a letter to </a:t>
            </a:r>
            <a:r>
              <a:rPr lang="en-US" dirty="0" smtClean="0"/>
              <a:t>Ms. Haas </a:t>
            </a:r>
            <a:r>
              <a:rPr lang="en-US" dirty="0" smtClean="0"/>
              <a:t>persuading </a:t>
            </a:r>
            <a:r>
              <a:rPr lang="en-US" dirty="0" smtClean="0"/>
              <a:t>her </a:t>
            </a:r>
            <a:r>
              <a:rPr lang="en-US" dirty="0" smtClean="0"/>
              <a:t>to allow students to bring their own electronic devices to school to be used in the classroom.   These would include computers, cell phones, </a:t>
            </a:r>
            <a:r>
              <a:rPr lang="en-US" dirty="0" err="1" smtClean="0"/>
              <a:t>iPads</a:t>
            </a:r>
            <a:r>
              <a:rPr lang="en-US" dirty="0" smtClean="0"/>
              <a:t>.  Be sure to include an intro paragraph, a paragraph with 3 main points, and a summary or request for action paragraph.</a:t>
            </a:r>
          </a:p>
          <a:p>
            <a:pPr algn="ctr"/>
            <a:r>
              <a:rPr lang="en-US" dirty="0" smtClean="0"/>
              <a:t>OR</a:t>
            </a:r>
          </a:p>
          <a:p>
            <a:r>
              <a:rPr lang="en-US" dirty="0" smtClean="0"/>
              <a:t>Type a letter to someone requesting some sort of action.  Your choice.</a:t>
            </a:r>
          </a:p>
          <a:p>
            <a:endParaRPr lang="en-US" dirty="0"/>
          </a:p>
          <a:p>
            <a:r>
              <a:rPr lang="en-US" dirty="0" smtClean="0"/>
              <a:t>GRADING  </a:t>
            </a:r>
          </a:p>
          <a:p>
            <a:pPr lvl="1"/>
            <a:r>
              <a:rPr lang="en-US" dirty="0" smtClean="0"/>
              <a:t>15 points for each paragraph</a:t>
            </a:r>
          </a:p>
          <a:p>
            <a:pPr lvl="1"/>
            <a:r>
              <a:rPr lang="en-US" dirty="0" smtClean="0"/>
              <a:t>Lose 1 point for every spelling error</a:t>
            </a:r>
          </a:p>
          <a:p>
            <a:pPr lvl="1"/>
            <a:r>
              <a:rPr lang="en-US" dirty="0" smtClean="0"/>
              <a:t>10 points for format</a:t>
            </a:r>
            <a:endParaRPr lang="en-US" dirty="0"/>
          </a:p>
        </p:txBody>
      </p:sp>
    </p:spTree>
    <p:extLst>
      <p:ext uri="{BB962C8B-B14F-4D97-AF65-F5344CB8AC3E}">
        <p14:creationId xmlns:p14="http://schemas.microsoft.com/office/powerpoint/2010/main" val="2073014554"/>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Letterhead assignment</a:t>
            </a:r>
            <a:endParaRPr lang="en-US" dirty="0"/>
          </a:p>
        </p:txBody>
      </p:sp>
      <p:sp>
        <p:nvSpPr>
          <p:cNvPr id="3" name="Content Placeholder 2"/>
          <p:cNvSpPr>
            <a:spLocks noGrp="1"/>
          </p:cNvSpPr>
          <p:nvPr>
            <p:ph sz="quarter" idx="13"/>
          </p:nvPr>
        </p:nvSpPr>
        <p:spPr/>
        <p:txBody>
          <a:bodyPr/>
          <a:lstStyle/>
          <a:p>
            <a:r>
              <a:rPr lang="en-US" dirty="0"/>
              <a:t>Create letterhead for a fictitious business that you would like to start.  Try to include your first or last name in the business </a:t>
            </a:r>
            <a:r>
              <a:rPr lang="en-US" dirty="0" smtClean="0"/>
              <a:t>name.</a:t>
            </a:r>
          </a:p>
          <a:p>
            <a:endParaRPr lang="en-US" dirty="0"/>
          </a:p>
          <a:p>
            <a:r>
              <a:rPr lang="en-US" dirty="0" smtClean="0"/>
              <a:t>GRADING</a:t>
            </a:r>
          </a:p>
          <a:p>
            <a:pPr lvl="1"/>
            <a:r>
              <a:rPr lang="en-US" dirty="0" smtClean="0"/>
              <a:t>10  Points for creativity, including the use of </a:t>
            </a:r>
            <a:r>
              <a:rPr lang="en-US" dirty="0" err="1" smtClean="0"/>
              <a:t>smartart</a:t>
            </a:r>
            <a:r>
              <a:rPr lang="en-US" dirty="0" smtClean="0"/>
              <a:t> and/or graphics</a:t>
            </a:r>
          </a:p>
          <a:p>
            <a:pPr lvl="1"/>
            <a:r>
              <a:rPr lang="en-US" dirty="0" smtClean="0"/>
              <a:t>10 Points for including the name, address, phone number, and email</a:t>
            </a:r>
            <a:endParaRPr lang="en-US" dirty="0"/>
          </a:p>
        </p:txBody>
      </p:sp>
    </p:spTree>
    <p:extLst>
      <p:ext uri="{BB962C8B-B14F-4D97-AF65-F5344CB8AC3E}">
        <p14:creationId xmlns:p14="http://schemas.microsoft.com/office/powerpoint/2010/main" val="14338886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0"/>
            <a:ext cx="7924800" cy="648433"/>
          </a:xfrm>
        </p:spPr>
        <p:txBody>
          <a:bodyPr/>
          <a:lstStyle/>
          <a:p>
            <a:r>
              <a:rPr lang="en-US" dirty="0" smtClean="0"/>
              <a:t>Communication skills- WRITING</a:t>
            </a:r>
            <a:endParaRPr lang="en-US" dirty="0"/>
          </a:p>
        </p:txBody>
      </p:sp>
      <p:sp>
        <p:nvSpPr>
          <p:cNvPr id="3" name="Content Placeholder 2"/>
          <p:cNvSpPr>
            <a:spLocks noGrp="1"/>
          </p:cNvSpPr>
          <p:nvPr>
            <p:ph sz="quarter" idx="13"/>
          </p:nvPr>
        </p:nvSpPr>
        <p:spPr>
          <a:xfrm>
            <a:off x="609600" y="866772"/>
            <a:ext cx="7924800" cy="4114800"/>
          </a:xfrm>
        </p:spPr>
        <p:txBody>
          <a:bodyPr/>
          <a:lstStyle/>
          <a:p>
            <a:pPr marL="0" indent="0">
              <a:buNone/>
            </a:pPr>
            <a:r>
              <a:rPr lang="en-US" dirty="0" smtClean="0"/>
              <a:t>Effective Business Memos</a:t>
            </a:r>
          </a:p>
          <a:p>
            <a:r>
              <a:rPr lang="en-US" dirty="0" smtClean="0"/>
              <a:t>A memorandum is a short written form of business communication that has a set format. </a:t>
            </a:r>
            <a:endParaRPr lang="en-US" dirty="0"/>
          </a:p>
        </p:txBody>
      </p:sp>
      <p:pic>
        <p:nvPicPr>
          <p:cNvPr id="4" name="Picture 3"/>
          <p:cNvPicPr>
            <a:picLocks noChangeAspect="1"/>
          </p:cNvPicPr>
          <p:nvPr/>
        </p:nvPicPr>
        <p:blipFill>
          <a:blip r:embed="rId2"/>
          <a:stretch>
            <a:fillRect/>
          </a:stretch>
        </p:blipFill>
        <p:spPr>
          <a:xfrm>
            <a:off x="1257300" y="1778000"/>
            <a:ext cx="6629400" cy="5080000"/>
          </a:xfrm>
          <a:prstGeom prst="rect">
            <a:avLst/>
          </a:prstGeom>
        </p:spPr>
      </p:pic>
    </p:spTree>
    <p:extLst>
      <p:ext uri="{BB962C8B-B14F-4D97-AF65-F5344CB8AC3E}">
        <p14:creationId xmlns:p14="http://schemas.microsoft.com/office/powerpoint/2010/main" val="2031048380"/>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Memorandums (interoffice)</a:t>
            </a:r>
            <a:endParaRPr lang="en-US" dirty="0"/>
          </a:p>
        </p:txBody>
      </p:sp>
      <p:sp>
        <p:nvSpPr>
          <p:cNvPr id="3" name="Content Placeholder 2"/>
          <p:cNvSpPr>
            <a:spLocks noGrp="1"/>
          </p:cNvSpPr>
          <p:nvPr>
            <p:ph sz="quarter" idx="13"/>
          </p:nvPr>
        </p:nvSpPr>
        <p:spPr/>
        <p:txBody>
          <a:bodyPr>
            <a:normAutofit lnSpcReduction="10000"/>
          </a:bodyPr>
          <a:lstStyle/>
          <a:p>
            <a:r>
              <a:rPr lang="en-US" dirty="0" smtClean="0"/>
              <a:t>Should be clear, concise, persuasive, and positive.</a:t>
            </a:r>
          </a:p>
          <a:p>
            <a:r>
              <a:rPr lang="en-US" dirty="0" smtClean="0"/>
              <a:t>Used to communicate company policies and procedures, assigning tasks, or motivating staff.</a:t>
            </a:r>
          </a:p>
          <a:p>
            <a:r>
              <a:rPr lang="en-US" dirty="0" smtClean="0"/>
              <a:t>Also, used to congratulate employees or to announce changes in an employee’s status.</a:t>
            </a:r>
          </a:p>
          <a:p>
            <a:r>
              <a:rPr lang="en-US" dirty="0" smtClean="0"/>
              <a:t>Emailing has often replaced these, but memos can be attached to the email.</a:t>
            </a:r>
          </a:p>
          <a:p>
            <a:endParaRPr lang="en-US" dirty="0"/>
          </a:p>
          <a:p>
            <a:r>
              <a:rPr lang="en-US" dirty="0" smtClean="0"/>
              <a:t>Assign:  Type a memo to your classmates describing </a:t>
            </a:r>
            <a:r>
              <a:rPr lang="en-US" dirty="0" smtClean="0"/>
              <a:t>what type of business you would like to start and why it would be successful.  </a:t>
            </a:r>
            <a:r>
              <a:rPr lang="en-US" dirty="0" smtClean="0"/>
              <a:t>Remember to include 3 paragraphs.</a:t>
            </a:r>
          </a:p>
          <a:p>
            <a:r>
              <a:rPr lang="en-US" dirty="0" smtClean="0"/>
              <a:t>GRADING</a:t>
            </a:r>
          </a:p>
          <a:p>
            <a:pPr lvl="1"/>
            <a:r>
              <a:rPr lang="en-US" dirty="0" smtClean="0"/>
              <a:t>15 points each paragraph</a:t>
            </a:r>
          </a:p>
          <a:p>
            <a:pPr lvl="1"/>
            <a:r>
              <a:rPr lang="en-US" dirty="0" smtClean="0"/>
              <a:t>10 points for formatting</a:t>
            </a:r>
          </a:p>
          <a:p>
            <a:pPr lvl="1"/>
            <a:r>
              <a:rPr lang="en-US" dirty="0" smtClean="0"/>
              <a:t>Lose 1 point for each spelling error</a:t>
            </a:r>
          </a:p>
        </p:txBody>
      </p:sp>
    </p:spTree>
    <p:extLst>
      <p:ext uri="{BB962C8B-B14F-4D97-AF65-F5344CB8AC3E}">
        <p14:creationId xmlns:p14="http://schemas.microsoft.com/office/powerpoint/2010/main" val="3694164770"/>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Horizon">
  <a:themeElements>
    <a:clrScheme name="Horizon">
      <a:dk1>
        <a:srgbClr val="000000"/>
      </a:dk1>
      <a:lt1>
        <a:srgbClr val="FFFFFF"/>
      </a:lt1>
      <a:dk2>
        <a:srgbClr val="1F2123"/>
      </a:dk2>
      <a:lt2>
        <a:srgbClr val="DC9E1F"/>
      </a:lt2>
      <a:accent1>
        <a:srgbClr val="7E97AD"/>
      </a:accent1>
      <a:accent2>
        <a:srgbClr val="CC8E60"/>
      </a:accent2>
      <a:accent3>
        <a:srgbClr val="7A6A60"/>
      </a:accent3>
      <a:accent4>
        <a:srgbClr val="B4936D"/>
      </a:accent4>
      <a:accent5>
        <a:srgbClr val="67787B"/>
      </a:accent5>
      <a:accent6>
        <a:srgbClr val="9D936F"/>
      </a:accent6>
      <a:hlink>
        <a:srgbClr val="646464"/>
      </a:hlink>
      <a:folHlink>
        <a:srgbClr val="969696"/>
      </a:folHlink>
    </a:clrScheme>
    <a:fontScheme name="Horizon">
      <a:majorFont>
        <a:latin typeface="Arial Narrow"/>
        <a:ea typeface=""/>
        <a:cs typeface=""/>
        <a:font script="Jpan" typeface="ＭＳ ゴシック"/>
        <a:font script="Hang" typeface="HY얕은샘물M"/>
        <a:font script="Hans" typeface="华文新魏"/>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Arial Narrow"/>
        <a:ea typeface=""/>
        <a:cs typeface=""/>
        <a:font script="Jpan" typeface="ＭＳ ゴシック"/>
        <a:font script="Hang" typeface="HY얕은샘물M"/>
        <a:font script="Hans" typeface="华文新魏"/>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Horizon">
      <a:fillStyleLst>
        <a:solidFill>
          <a:schemeClr val="phClr"/>
        </a:solidFill>
        <a:gradFill rotWithShape="1">
          <a:gsLst>
            <a:gs pos="0">
              <a:schemeClr val="phClr">
                <a:tint val="83000"/>
                <a:shade val="100000"/>
                <a:satMod val="100000"/>
              </a:schemeClr>
            </a:gs>
            <a:gs pos="100000">
              <a:schemeClr val="phClr">
                <a:tint val="61000"/>
                <a:alpha val="100000"/>
                <a:satMod val="200000"/>
              </a:schemeClr>
            </a:gs>
          </a:gsLst>
          <a:path path="circle">
            <a:fillToRect l="100000" t="100000" r="100000" b="100000"/>
          </a:path>
        </a:gradFill>
        <a:gradFill rotWithShape="1">
          <a:gsLst>
            <a:gs pos="0">
              <a:schemeClr val="phClr">
                <a:shade val="85000"/>
              </a:schemeClr>
            </a:gs>
            <a:gs pos="100000">
              <a:schemeClr val="phClr">
                <a:tint val="90000"/>
                <a:alpha val="100000"/>
                <a:satMod val="200000"/>
              </a:schemeClr>
            </a:gs>
          </a:gsLst>
          <a:path path="circle">
            <a:fillToRect l="100000" t="100000" r="100000" b="100000"/>
          </a:path>
        </a:gradFill>
      </a:fillStyleLst>
      <a:lnStyleLst>
        <a:ln w="9525" cap="flat" cmpd="sng" algn="ctr">
          <a:solidFill>
            <a:schemeClr val="phClr"/>
          </a:solidFill>
          <a:prstDash val="solid"/>
        </a:ln>
        <a:ln w="10795" cap="flat" cmpd="sng" algn="ctr">
          <a:solidFill>
            <a:schemeClr val="phClr"/>
          </a:solidFill>
          <a:prstDash val="solid"/>
        </a:ln>
        <a:ln w="15240" cap="flat" cmpd="sng" algn="ctr">
          <a:solidFill>
            <a:schemeClr val="phClr">
              <a:tint val="25000"/>
              <a:alpha val="25000"/>
            </a:schemeClr>
          </a:solidFill>
          <a:prstDash val="solid"/>
        </a:ln>
      </a:lnStyleLst>
      <a:effectStyleLst>
        <a:effectStyle>
          <a:effectLst>
            <a:outerShdw blurRad="38100" dist="25400" dir="5400000" rotWithShape="0">
              <a:srgbClr val="000000">
                <a:alpha val="40000"/>
              </a:srgbClr>
            </a:outerShdw>
          </a:effectLst>
        </a:effectStyle>
        <a:effectStyle>
          <a:effectLst>
            <a:outerShdw blurRad="50800" dist="42924" dir="5400000" rotWithShape="0">
              <a:srgbClr val="000000">
                <a:alpha val="40000"/>
              </a:srgbClr>
            </a:outerShdw>
          </a:effectLst>
        </a:effectStyle>
        <a:effectStyle>
          <a:effectLst>
            <a:outerShdw blurRad="50800" dist="25400" dir="5400000" rotWithShape="0">
              <a:srgbClr val="000000">
                <a:alpha val="40000"/>
              </a:srgbClr>
            </a:outerShdw>
          </a:effectLst>
          <a:scene3d>
            <a:camera prst="orthographicFront">
              <a:rot lat="0" lon="0" rev="0"/>
            </a:camera>
            <a:lightRig rig="flat" dir="t">
              <a:rot lat="0" lon="0" rev="3600000"/>
            </a:lightRig>
          </a:scene3d>
          <a:sp3d prstMaterial="flat">
            <a:bevelT w="34925" h="47625" prst="coolSlant"/>
          </a:sp3d>
        </a:effectStyle>
      </a:effectStyleLst>
      <a:bgFillStyleLst>
        <a:solidFill>
          <a:schemeClr val="phClr"/>
        </a:solidFill>
        <a:gradFill rotWithShape="1">
          <a:gsLst>
            <a:gs pos="0">
              <a:schemeClr val="phClr">
                <a:tint val="96000"/>
                <a:shade val="100000"/>
                <a:alpha val="100000"/>
                <a:satMod val="140000"/>
              </a:schemeClr>
            </a:gs>
            <a:gs pos="31000">
              <a:schemeClr val="phClr">
                <a:tint val="100000"/>
                <a:shade val="90000"/>
                <a:alpha val="100000"/>
              </a:schemeClr>
            </a:gs>
            <a:gs pos="100000">
              <a:schemeClr val="phClr">
                <a:tint val="100000"/>
                <a:shade val="80000"/>
                <a:alpha val="100000"/>
              </a:schemeClr>
            </a:gs>
          </a:gsLst>
          <a:lin ang="5400000" scaled="0"/>
        </a:gradFill>
        <a:gradFill rotWithShape="1">
          <a:gsLst>
            <a:gs pos="0">
              <a:schemeClr val="phClr">
                <a:tint val="96000"/>
                <a:shade val="100000"/>
                <a:alpha val="100000"/>
                <a:satMod val="180000"/>
              </a:schemeClr>
            </a:gs>
            <a:gs pos="41000">
              <a:schemeClr val="phClr">
                <a:tint val="100000"/>
                <a:shade val="100000"/>
                <a:alpha val="100000"/>
                <a:satMod val="150000"/>
              </a:schemeClr>
            </a:gs>
            <a:gs pos="100000">
              <a:schemeClr val="phClr">
                <a:tint val="100000"/>
                <a:shade val="65000"/>
                <a:alpha val="100000"/>
              </a:schemeClr>
            </a:gs>
          </a:gsLst>
          <a:path path="circle">
            <a:fillToRect l="50000" t="80000" r="100000" b="10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Horizon.thmx</Template>
  <TotalTime>24126</TotalTime>
  <Words>1583</Words>
  <Application>Microsoft Macintosh PowerPoint</Application>
  <PresentationFormat>On-screen Show (4:3)</PresentationFormat>
  <Paragraphs>202</Paragraphs>
  <Slides>29</Slides>
  <Notes>0</Notes>
  <HiddenSlides>0</HiddenSlides>
  <MMClips>0</MMClips>
  <ScaleCrop>false</ScaleCrop>
  <HeadingPairs>
    <vt:vector size="4" baseType="variant">
      <vt:variant>
        <vt:lpstr>Theme</vt:lpstr>
      </vt:variant>
      <vt:variant>
        <vt:i4>1</vt:i4>
      </vt:variant>
      <vt:variant>
        <vt:lpstr>Slide Titles</vt:lpstr>
      </vt:variant>
      <vt:variant>
        <vt:i4>29</vt:i4>
      </vt:variant>
    </vt:vector>
  </HeadingPairs>
  <TitlesOfParts>
    <vt:vector size="30" baseType="lpstr">
      <vt:lpstr>Horizon</vt:lpstr>
      <vt:lpstr>Entrepreneurial skills</vt:lpstr>
      <vt:lpstr>Communication skills – writing skills</vt:lpstr>
      <vt:lpstr>Communication skills – writing skills</vt:lpstr>
      <vt:lpstr>PowerPoint Presentation</vt:lpstr>
      <vt:lpstr>PowerPoint Presentation</vt:lpstr>
      <vt:lpstr>Business Letter assignment:</vt:lpstr>
      <vt:lpstr>Letterhead assignment</vt:lpstr>
      <vt:lpstr>Communication skills- WRITING</vt:lpstr>
      <vt:lpstr>Memorandums (interoffice)</vt:lpstr>
      <vt:lpstr>Email etiquette</vt:lpstr>
      <vt:lpstr>Speaking skills</vt:lpstr>
      <vt:lpstr>Assignment</vt:lpstr>
      <vt:lpstr>Speaking skills</vt:lpstr>
      <vt:lpstr>Speaking skills</vt:lpstr>
      <vt:lpstr>Communication skills</vt:lpstr>
      <vt:lpstr>PowerPoint Presentation</vt:lpstr>
      <vt:lpstr>Barriers to listening</vt:lpstr>
      <vt:lpstr>Active listening</vt:lpstr>
      <vt:lpstr>Math skills</vt:lpstr>
      <vt:lpstr>Math skills</vt:lpstr>
      <vt:lpstr>Math skills</vt:lpstr>
      <vt:lpstr>Math skills</vt:lpstr>
      <vt:lpstr>Math skills</vt:lpstr>
      <vt:lpstr>Math skills</vt:lpstr>
      <vt:lpstr>Math skills</vt:lpstr>
      <vt:lpstr>Math skills</vt:lpstr>
      <vt:lpstr>Math skills</vt:lpstr>
      <vt:lpstr>Problem-solving skills</vt:lpstr>
      <vt:lpstr>Problem-solving skills</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Entrepreneurial skills</dc:title>
  <dc:creator>ELCO</dc:creator>
  <cp:lastModifiedBy>ELCO</cp:lastModifiedBy>
  <cp:revision>36</cp:revision>
  <dcterms:created xsi:type="dcterms:W3CDTF">2012-08-17T11:06:27Z</dcterms:created>
  <dcterms:modified xsi:type="dcterms:W3CDTF">2013-08-08T23:56:27Z</dcterms:modified>
</cp:coreProperties>
</file>